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4" r:id="rId4"/>
    <p:sldId id="285" r:id="rId5"/>
    <p:sldId id="258" r:id="rId6"/>
    <p:sldId id="270" r:id="rId7"/>
    <p:sldId id="259" r:id="rId8"/>
    <p:sldId id="271" r:id="rId9"/>
    <p:sldId id="261" r:id="rId10"/>
    <p:sldId id="262" r:id="rId11"/>
    <p:sldId id="282" r:id="rId12"/>
    <p:sldId id="263" r:id="rId13"/>
    <p:sldId id="265" r:id="rId14"/>
    <p:sldId id="268"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236"/>
    <a:srgbClr val="460000"/>
    <a:srgbClr val="000D26"/>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114112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396590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104797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31437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28395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1498E5A-1644-42F8-AA1F-12A4B7A0BA49}" type="datetimeFigureOut">
              <a:rPr lang="nl-NL" smtClean="0"/>
              <a:t>13-5-2023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41856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1498E5A-1644-42F8-AA1F-12A4B7A0BA49}" type="datetimeFigureOut">
              <a:rPr lang="nl-NL" smtClean="0"/>
              <a:t>13-5-2023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4612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1498E5A-1644-42F8-AA1F-12A4B7A0BA49}" type="datetimeFigureOut">
              <a:rPr lang="nl-NL" smtClean="0"/>
              <a:t>13-5-2023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85165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1498E5A-1644-42F8-AA1F-12A4B7A0BA49}" type="datetimeFigureOut">
              <a:rPr lang="nl-NL" smtClean="0"/>
              <a:t>13-5-2023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1377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1498E5A-1644-42F8-AA1F-12A4B7A0BA49}" type="datetimeFigureOut">
              <a:rPr lang="nl-NL" smtClean="0"/>
              <a:t>13-5-2023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399683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1498E5A-1644-42F8-AA1F-12A4B7A0BA49}" type="datetimeFigureOut">
              <a:rPr lang="nl-NL" smtClean="0"/>
              <a:t>13-5-2023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D1DB8D-E90E-4F97-8477-E2E347CE1B1B}" type="slidenum">
              <a:rPr lang="nl-NL" smtClean="0"/>
              <a:t>‹nr.›</a:t>
            </a:fld>
            <a:endParaRPr lang="nl-NL"/>
          </a:p>
        </p:txBody>
      </p:sp>
    </p:spTree>
    <p:extLst>
      <p:ext uri="{BB962C8B-B14F-4D97-AF65-F5344CB8AC3E}">
        <p14:creationId xmlns:p14="http://schemas.microsoft.com/office/powerpoint/2010/main" val="148117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98E5A-1644-42F8-AA1F-12A4B7A0BA49}" type="datetimeFigureOut">
              <a:rPr lang="nl-NL" smtClean="0"/>
              <a:t>13-5-2023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1DB8D-E90E-4F97-8477-E2E347CE1B1B}" type="slidenum">
              <a:rPr lang="nl-NL" smtClean="0"/>
              <a:t>‹nr.›</a:t>
            </a:fld>
            <a:endParaRPr lang="nl-NL"/>
          </a:p>
        </p:txBody>
      </p:sp>
    </p:spTree>
    <p:extLst>
      <p:ext uri="{BB962C8B-B14F-4D97-AF65-F5344CB8AC3E}">
        <p14:creationId xmlns:p14="http://schemas.microsoft.com/office/powerpoint/2010/main" val="215419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64262" cy="6087762"/>
          </a:xfrm>
          <a:prstGeom prst="rect">
            <a:avLst/>
          </a:prstGeom>
        </p:spPr>
      </p:pic>
      <p:pic>
        <p:nvPicPr>
          <p:cNvPr id="3" name="il_fi" descr="4147516_f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81" y="2949146"/>
            <a:ext cx="5877757" cy="390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308757" y="0"/>
            <a:ext cx="2883243" cy="6858000"/>
          </a:xfrm>
        </p:spPr>
        <p:txBody>
          <a:bodyPr>
            <a:normAutofit/>
          </a:bodyPr>
          <a:lstStyle/>
          <a:p>
            <a:pPr algn="ctr"/>
            <a:r>
              <a:rPr lang="nl-NL" sz="4800" dirty="0">
                <a:solidFill>
                  <a:srgbClr val="3E0000"/>
                </a:solidFill>
                <a:latin typeface="Comic Sans MS" panose="030F0702030302020204" pitchFamily="66" charset="0"/>
              </a:rPr>
              <a:t>Waarom ben je bang?</a:t>
            </a:r>
            <a:br>
              <a:rPr lang="nl-NL" sz="4800" dirty="0">
                <a:solidFill>
                  <a:srgbClr val="3E0000"/>
                </a:solidFill>
                <a:latin typeface="Comic Sans MS" panose="030F0702030302020204" pitchFamily="66" charset="0"/>
              </a:rPr>
            </a:br>
            <a:br>
              <a:rPr lang="nl-NL" sz="800" dirty="0">
                <a:solidFill>
                  <a:prstClr val="black"/>
                </a:solidFill>
                <a:latin typeface="Comic Sans MS" panose="030F0702030302020204" pitchFamily="66" charset="0"/>
              </a:rPr>
            </a:br>
            <a:br>
              <a:rPr lang="nl-NL" sz="800" dirty="0">
                <a:solidFill>
                  <a:prstClr val="black"/>
                </a:solidFill>
                <a:latin typeface="Comic Sans MS" panose="030F0702030302020204" pitchFamily="66" charset="0"/>
              </a:rPr>
            </a:br>
            <a:br>
              <a:rPr lang="nl-NL" sz="800" dirty="0">
                <a:solidFill>
                  <a:prstClr val="black"/>
                </a:solidFill>
                <a:latin typeface="Comic Sans MS" panose="030F0702030302020204" pitchFamily="66" charset="0"/>
              </a:rPr>
            </a:br>
            <a:br>
              <a:rPr lang="nl-NL" sz="800" dirty="0">
                <a:solidFill>
                  <a:srgbClr val="001132"/>
                </a:solidFill>
                <a:latin typeface="Comic Sans MS" panose="030F0702030302020204" pitchFamily="66" charset="0"/>
              </a:rPr>
            </a:br>
            <a:r>
              <a:rPr lang="nl-NL" sz="4600" dirty="0">
                <a:solidFill>
                  <a:srgbClr val="001132"/>
                </a:solidFill>
                <a:latin typeface="Comic Sans MS" panose="030F0702030302020204" pitchFamily="66" charset="0"/>
              </a:rPr>
              <a:t>Ben je soms ook voor jezelf op de vlucht? </a:t>
            </a:r>
          </a:p>
        </p:txBody>
      </p:sp>
    </p:spTree>
    <p:extLst>
      <p:ext uri="{BB962C8B-B14F-4D97-AF65-F5344CB8AC3E}">
        <p14:creationId xmlns:p14="http://schemas.microsoft.com/office/powerpoint/2010/main" val="366879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52238" y="6177"/>
            <a:ext cx="3039762" cy="6858001"/>
          </a:xfrm>
        </p:spPr>
        <p:txBody>
          <a:bodyPr>
            <a:normAutofit/>
          </a:bodyPr>
          <a:lstStyle/>
          <a:p>
            <a:pPr algn="ctr"/>
            <a:r>
              <a:rPr lang="nl-NL" sz="4300" dirty="0">
                <a:latin typeface="Comic Sans MS" panose="030F0702030302020204" pitchFamily="66" charset="0"/>
              </a:rPr>
              <a:t>Kom uit het verwarde bos </a:t>
            </a:r>
            <a:br>
              <a:rPr lang="nl-NL" sz="4300" dirty="0">
                <a:latin typeface="Comic Sans MS" panose="030F0702030302020204" pitchFamily="66" charset="0"/>
              </a:rPr>
            </a:br>
            <a:r>
              <a:rPr lang="nl-NL" sz="4300" dirty="0">
                <a:latin typeface="Comic Sans MS" panose="030F0702030302020204" pitchFamily="66" charset="0"/>
              </a:rPr>
              <a:t>van je denken </a:t>
            </a:r>
            <a:br>
              <a:rPr lang="nl-NL" sz="4300" dirty="0">
                <a:latin typeface="Comic Sans MS" panose="030F0702030302020204" pitchFamily="66" charset="0"/>
              </a:rPr>
            </a:br>
            <a:r>
              <a:rPr lang="nl-NL" sz="4300" dirty="0">
                <a:solidFill>
                  <a:srgbClr val="00153E"/>
                </a:solidFill>
                <a:latin typeface="Comic Sans MS" panose="030F0702030302020204" pitchFamily="66" charset="0"/>
              </a:rPr>
              <a:t>tot </a:t>
            </a:r>
            <a:br>
              <a:rPr lang="nl-NL" sz="4300" dirty="0">
                <a:solidFill>
                  <a:srgbClr val="00153E"/>
                </a:solidFill>
                <a:latin typeface="Comic Sans MS" panose="030F0702030302020204" pitchFamily="66" charset="0"/>
              </a:rPr>
            </a:br>
            <a:r>
              <a:rPr lang="nl-NL" sz="4300" dirty="0">
                <a:solidFill>
                  <a:srgbClr val="001236"/>
                </a:solidFill>
                <a:latin typeface="Comic Sans MS" panose="030F0702030302020204" pitchFamily="66" charset="0"/>
              </a:rPr>
              <a:t>Jezus, </a:t>
            </a:r>
            <a:br>
              <a:rPr lang="nl-NL" sz="4300" dirty="0">
                <a:solidFill>
                  <a:srgbClr val="001236"/>
                </a:solidFill>
                <a:latin typeface="Comic Sans MS" panose="030F0702030302020204" pitchFamily="66" charset="0"/>
              </a:rPr>
            </a:br>
            <a:r>
              <a:rPr lang="nl-NL" sz="4300" dirty="0">
                <a:solidFill>
                  <a:srgbClr val="001236"/>
                </a:solidFill>
                <a:latin typeface="Comic Sans MS" panose="030F0702030302020204" pitchFamily="66" charset="0"/>
              </a:rPr>
              <a:t>het Licht der wereld.</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52238" cy="6864179"/>
          </a:xfrm>
          <a:prstGeom prst="rect">
            <a:avLst/>
          </a:prstGeom>
        </p:spPr>
      </p:pic>
    </p:spTree>
    <p:extLst>
      <p:ext uri="{BB962C8B-B14F-4D97-AF65-F5344CB8AC3E}">
        <p14:creationId xmlns:p14="http://schemas.microsoft.com/office/powerpoint/2010/main" val="138552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2443" y="0"/>
            <a:ext cx="8089556" cy="6858000"/>
          </a:xfrm>
        </p:spPr>
        <p:txBody>
          <a:bodyPr>
            <a:normAutofit fontScale="90000"/>
          </a:bodyPr>
          <a:lstStyle/>
          <a:p>
            <a:pPr algn="ctr"/>
            <a:br>
              <a:rPr lang="nl-NL" b="1" dirty="0">
                <a:latin typeface="+mn-lt"/>
              </a:rPr>
            </a:br>
            <a:r>
              <a:rPr lang="nl-NL" sz="4900" b="1" dirty="0">
                <a:latin typeface="Comic Sans MS" panose="030F0702030302020204" pitchFamily="66" charset="0"/>
              </a:rPr>
              <a:t>God is liefde </a:t>
            </a:r>
            <a:br>
              <a:rPr lang="nl-NL" sz="4900" b="1" dirty="0">
                <a:latin typeface="Comic Sans MS" panose="030F0702030302020204" pitchFamily="66" charset="0"/>
              </a:rPr>
            </a:br>
            <a:r>
              <a:rPr lang="nl-NL" sz="3600" dirty="0">
                <a:latin typeface="Comic Sans MS" panose="030F0702030302020204" pitchFamily="66" charset="0"/>
              </a:rPr>
              <a:t>(1 Joh.4:8)</a:t>
            </a:r>
            <a:br>
              <a:rPr lang="nl-NL" sz="2000" dirty="0">
                <a:latin typeface="Comic Sans MS" panose="030F0702030302020204" pitchFamily="66" charset="0"/>
              </a:rPr>
            </a:br>
            <a:br>
              <a:rPr lang="nl-NL" sz="2000" dirty="0">
                <a:latin typeface="Comic Sans MS" panose="030F0702030302020204" pitchFamily="66" charset="0"/>
              </a:rPr>
            </a:br>
            <a:r>
              <a:rPr lang="nl-NL" sz="3600" dirty="0">
                <a:latin typeface="Comic Sans MS" panose="030F0702030302020204" pitchFamily="66" charset="0"/>
              </a:rPr>
              <a:t>We lezen in 1 Joh.4:18:</a:t>
            </a:r>
            <a:br>
              <a:rPr lang="nl-NL" sz="36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4900" dirty="0">
                <a:solidFill>
                  <a:srgbClr val="001236"/>
                </a:solidFill>
                <a:latin typeface="Comic Sans MS" panose="030F0702030302020204" pitchFamily="66" charset="0"/>
              </a:rPr>
              <a:t>‘Er is in de liefde geen angst, maar de volkomen liefde werpt de vrees uit.’ </a:t>
            </a:r>
            <a:br>
              <a:rPr lang="nl-NL" sz="8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3600" dirty="0">
                <a:latin typeface="Comic Sans MS" panose="030F0702030302020204" pitchFamily="66" charset="0"/>
              </a:rPr>
              <a:t>In 1 Joh.4:19 wordt gesteld:</a:t>
            </a:r>
            <a:r>
              <a:rPr lang="nl-NL" sz="4900" dirty="0">
                <a:latin typeface="Comic Sans MS" panose="030F0702030302020204" pitchFamily="66" charset="0"/>
              </a:rPr>
              <a:t> </a:t>
            </a:r>
            <a:br>
              <a:rPr lang="nl-NL" sz="49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4900" dirty="0">
                <a:solidFill>
                  <a:srgbClr val="460000"/>
                </a:solidFill>
                <a:latin typeface="Comic Sans MS" panose="030F0702030302020204" pitchFamily="66" charset="0"/>
              </a:rPr>
              <a:t>‘Wij hebben Hem lief, </a:t>
            </a:r>
            <a:br>
              <a:rPr lang="nl-NL" sz="4900" dirty="0">
                <a:solidFill>
                  <a:srgbClr val="460000"/>
                </a:solidFill>
                <a:latin typeface="Comic Sans MS" panose="030F0702030302020204" pitchFamily="66" charset="0"/>
              </a:rPr>
            </a:br>
            <a:r>
              <a:rPr lang="nl-NL" sz="4900" dirty="0">
                <a:solidFill>
                  <a:srgbClr val="460000"/>
                </a:solidFill>
                <a:latin typeface="Comic Sans MS" panose="030F0702030302020204" pitchFamily="66" charset="0"/>
              </a:rPr>
              <a:t>omdat Hij ons eerst </a:t>
            </a:r>
            <a:br>
              <a:rPr lang="nl-NL" sz="4900" dirty="0">
                <a:solidFill>
                  <a:srgbClr val="460000"/>
                </a:solidFill>
                <a:latin typeface="Comic Sans MS" panose="030F0702030302020204" pitchFamily="66" charset="0"/>
              </a:rPr>
            </a:br>
            <a:r>
              <a:rPr lang="nl-NL" sz="4900" dirty="0">
                <a:solidFill>
                  <a:srgbClr val="460000"/>
                </a:solidFill>
                <a:latin typeface="Comic Sans MS" panose="030F0702030302020204" pitchFamily="66" charset="0"/>
              </a:rPr>
              <a:t>liefgehad heeft.’</a:t>
            </a:r>
            <a:br>
              <a:rPr lang="nl-NL" sz="4900" dirty="0">
                <a:solidFill>
                  <a:srgbClr val="460000"/>
                </a:solidFill>
                <a:latin typeface="Comic Sans MS" panose="030F0702030302020204" pitchFamily="66" charset="0"/>
              </a:rPr>
            </a:br>
            <a:endParaRPr lang="nl-NL" sz="4900" dirty="0">
              <a:solidFill>
                <a:srgbClr val="460000"/>
              </a:solidFill>
              <a:latin typeface="Comic Sans MS" panose="030F0702030302020204" pitchFamily="66" charset="0"/>
            </a:endParaRPr>
          </a:p>
        </p:txBody>
      </p:sp>
      <p:sp>
        <p:nvSpPr>
          <p:cNvPr id="3" name="Rechthoek 2"/>
          <p:cNvSpPr/>
          <p:nvPr/>
        </p:nvSpPr>
        <p:spPr>
          <a:xfrm>
            <a:off x="230659" y="6063049"/>
            <a:ext cx="9555891" cy="794950"/>
          </a:xfrm>
          <a:prstGeom prst="rect">
            <a:avLst/>
          </a:prstGeom>
        </p:spPr>
        <p:txBody>
          <a:bodyPr wrap="square">
            <a:spAutoFit/>
          </a:bodyPr>
          <a:lstStyle/>
          <a:p>
            <a:pPr algn="ctr" fontAlgn="base"/>
            <a:endParaRPr lang="nl-NL" b="0" i="0" dirty="0">
              <a:solidFill>
                <a:srgbClr val="000000"/>
              </a:solidFill>
              <a:effectLst/>
              <a:latin typeface="Georgia" panose="020405020504050203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8"/>
            <a:ext cx="4102443" cy="6861103"/>
          </a:xfrm>
          <a:prstGeom prst="rect">
            <a:avLst/>
          </a:prstGeom>
        </p:spPr>
      </p:pic>
    </p:spTree>
    <p:extLst>
      <p:ext uri="{BB962C8B-B14F-4D97-AF65-F5344CB8AC3E}">
        <p14:creationId xmlns:p14="http://schemas.microsoft.com/office/powerpoint/2010/main" val="220767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6734" y="0"/>
            <a:ext cx="3715266" cy="6858000"/>
          </a:xfrm>
        </p:spPr>
        <p:txBody>
          <a:bodyPr>
            <a:normAutofit fontScale="90000"/>
          </a:bodyPr>
          <a:lstStyle/>
          <a:p>
            <a:pPr algn="ctr"/>
            <a:r>
              <a:rPr lang="nl-NL" dirty="0">
                <a:latin typeface="Comic Sans MS" panose="030F0702030302020204" pitchFamily="66" charset="0"/>
              </a:rPr>
              <a:t>Hier zie je uitgebeeld hoe David </a:t>
            </a:r>
            <a:r>
              <a:rPr lang="nl-NL" dirty="0" err="1">
                <a:latin typeface="Comic Sans MS" panose="030F0702030302020204" pitchFamily="66" charset="0"/>
              </a:rPr>
              <a:t>Mefiboseth</a:t>
            </a:r>
            <a:r>
              <a:rPr lang="nl-NL" dirty="0">
                <a:latin typeface="Comic Sans MS" panose="030F0702030302020204" pitchFamily="66" charset="0"/>
              </a:rPr>
              <a:t> hartelijk ontvangt.</a:t>
            </a:r>
            <a:r>
              <a:rPr lang="nl-NL" dirty="0">
                <a:solidFill>
                  <a:schemeClr val="accent5">
                    <a:lumMod val="50000"/>
                  </a:schemeClr>
                </a:solidFill>
                <a:latin typeface="Comic Sans MS" panose="030F0702030302020204" pitchFamily="66" charset="0"/>
              </a:rPr>
              <a:t> </a:t>
            </a:r>
            <a:br>
              <a:rPr lang="nl-NL" sz="800" dirty="0">
                <a:solidFill>
                  <a:schemeClr val="accent5">
                    <a:lumMod val="50000"/>
                  </a:schemeClr>
                </a:solidFill>
                <a:latin typeface="Comic Sans MS" panose="030F0702030302020204" pitchFamily="66" charset="0"/>
              </a:rPr>
            </a:br>
            <a:br>
              <a:rPr lang="nl-NL" sz="800" dirty="0">
                <a:solidFill>
                  <a:schemeClr val="accent5">
                    <a:lumMod val="50000"/>
                  </a:schemeClr>
                </a:solidFill>
                <a:latin typeface="Comic Sans MS" panose="030F0702030302020204" pitchFamily="66" charset="0"/>
              </a:rPr>
            </a:br>
            <a:br>
              <a:rPr lang="nl-NL" sz="800" dirty="0">
                <a:solidFill>
                  <a:schemeClr val="accent5">
                    <a:lumMod val="50000"/>
                  </a:schemeClr>
                </a:solidFill>
                <a:latin typeface="Comic Sans MS" panose="030F0702030302020204" pitchFamily="66" charset="0"/>
              </a:rPr>
            </a:br>
            <a:r>
              <a:rPr lang="nl-NL" dirty="0">
                <a:solidFill>
                  <a:srgbClr val="00153E"/>
                </a:solidFill>
                <a:latin typeface="Comic Sans MS" panose="030F0702030302020204" pitchFamily="66" charset="0"/>
              </a:rPr>
              <a:t>Denk hierbij aan de liefde van Koning Jezus tot een gelovige.</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476735" cy="6862118"/>
          </a:xfrm>
          <a:prstGeom prst="rect">
            <a:avLst/>
          </a:prstGeom>
        </p:spPr>
      </p:pic>
    </p:spTree>
    <p:extLst>
      <p:ext uri="{BB962C8B-B14F-4D97-AF65-F5344CB8AC3E}">
        <p14:creationId xmlns:p14="http://schemas.microsoft.com/office/powerpoint/2010/main" val="185814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65904"/>
            <a:ext cx="12192000" cy="6432530"/>
          </a:xfrm>
          <a:prstGeom prst="rect">
            <a:avLst/>
          </a:prstGeom>
        </p:spPr>
        <p:txBody>
          <a:bodyPr wrap="square">
            <a:spAutoFit/>
          </a:bodyPr>
          <a:lstStyle/>
          <a:p>
            <a:pPr algn="ctr"/>
            <a:r>
              <a:rPr lang="nl-NL" sz="4400" dirty="0">
                <a:latin typeface="Comic Sans MS" panose="030F0702030302020204" pitchFamily="66" charset="0"/>
              </a:rPr>
              <a:t>Door het geloof </a:t>
            </a:r>
          </a:p>
          <a:p>
            <a:pPr algn="ctr"/>
            <a:endParaRPr lang="nl-NL" sz="800" dirty="0">
              <a:latin typeface="Comic Sans MS" panose="030F0702030302020204" pitchFamily="66" charset="0"/>
            </a:endParaRPr>
          </a:p>
          <a:p>
            <a:pPr algn="ctr"/>
            <a:r>
              <a:rPr lang="nl-NL" sz="4400" dirty="0">
                <a:latin typeface="Comic Sans MS" panose="030F0702030302020204" pitchFamily="66" charset="0"/>
              </a:rPr>
              <a:t>kunnen we ook onze identiteit</a:t>
            </a:r>
          </a:p>
          <a:p>
            <a:pPr algn="ctr"/>
            <a:endParaRPr lang="nl-NL" sz="800" dirty="0">
              <a:latin typeface="Comic Sans MS" panose="030F0702030302020204" pitchFamily="66" charset="0"/>
            </a:endParaRPr>
          </a:p>
          <a:p>
            <a:pPr algn="ctr"/>
            <a:r>
              <a:rPr lang="nl-NL" sz="4400" dirty="0">
                <a:latin typeface="Comic Sans MS" panose="030F0702030302020204" pitchFamily="66" charset="0"/>
              </a:rPr>
              <a:t> in Jezus Christus ontdekken. </a:t>
            </a:r>
          </a:p>
          <a:p>
            <a:pPr algn="ctr"/>
            <a:endParaRPr lang="nl-NL" sz="1000" b="1" dirty="0">
              <a:latin typeface="Comic Sans MS" panose="030F0702030302020204" pitchFamily="66" charset="0"/>
            </a:endParaRPr>
          </a:p>
          <a:p>
            <a:pPr algn="ctr"/>
            <a:endParaRPr lang="nl-NL" sz="1000" b="1" dirty="0">
              <a:latin typeface="Comic Sans MS" panose="030F0702030302020204" pitchFamily="66" charset="0"/>
            </a:endParaRPr>
          </a:p>
          <a:p>
            <a:pPr algn="ctr"/>
            <a:r>
              <a:rPr lang="nl-NL" sz="4400" dirty="0">
                <a:solidFill>
                  <a:srgbClr val="001236"/>
                </a:solidFill>
                <a:latin typeface="Comic Sans MS" panose="030F0702030302020204" pitchFamily="66" charset="0"/>
              </a:rPr>
              <a:t>Als we door het geloof bij Jezus horen </a:t>
            </a:r>
          </a:p>
          <a:p>
            <a:pPr algn="ctr"/>
            <a:endParaRPr lang="nl-NL" sz="800" dirty="0">
              <a:solidFill>
                <a:srgbClr val="001236"/>
              </a:solidFill>
              <a:latin typeface="Comic Sans MS" panose="030F0702030302020204" pitchFamily="66" charset="0"/>
            </a:endParaRPr>
          </a:p>
          <a:p>
            <a:pPr algn="ctr"/>
            <a:r>
              <a:rPr lang="nl-NL" sz="4400" dirty="0">
                <a:solidFill>
                  <a:srgbClr val="001236"/>
                </a:solidFill>
                <a:latin typeface="Comic Sans MS" panose="030F0702030302020204" pitchFamily="66" charset="0"/>
              </a:rPr>
              <a:t>worden we volgens </a:t>
            </a:r>
            <a:r>
              <a:rPr lang="nl-NL" sz="4400" dirty="0" err="1">
                <a:solidFill>
                  <a:srgbClr val="001236"/>
                </a:solidFill>
                <a:latin typeface="Comic Sans MS" panose="030F0702030302020204" pitchFamily="66" charset="0"/>
              </a:rPr>
              <a:t>Efeze</a:t>
            </a:r>
            <a:r>
              <a:rPr lang="nl-NL" sz="4400" dirty="0">
                <a:solidFill>
                  <a:srgbClr val="001236"/>
                </a:solidFill>
                <a:latin typeface="Comic Sans MS" panose="030F0702030302020204" pitchFamily="66" charset="0"/>
              </a:rPr>
              <a:t> </a:t>
            </a:r>
            <a:r>
              <a:rPr lang="nl-NL" sz="4000" dirty="0">
                <a:solidFill>
                  <a:srgbClr val="001236"/>
                </a:solidFill>
                <a:latin typeface="Comic Sans MS" panose="030F0702030302020204" pitchFamily="66" charset="0"/>
              </a:rPr>
              <a:t>3:6</a:t>
            </a:r>
            <a:r>
              <a:rPr lang="nl-NL" sz="4400" dirty="0">
                <a:solidFill>
                  <a:srgbClr val="001236"/>
                </a:solidFill>
                <a:latin typeface="Comic Sans MS" panose="030F0702030302020204" pitchFamily="66" charset="0"/>
              </a:rPr>
              <a:t> </a:t>
            </a:r>
          </a:p>
          <a:p>
            <a:pPr algn="ctr"/>
            <a:endParaRPr lang="nl-NL" sz="800" dirty="0">
              <a:solidFill>
                <a:srgbClr val="001236"/>
              </a:solidFill>
              <a:latin typeface="Comic Sans MS" panose="030F0702030302020204" pitchFamily="66" charset="0"/>
            </a:endParaRPr>
          </a:p>
          <a:p>
            <a:pPr algn="ctr"/>
            <a:r>
              <a:rPr lang="nl-NL" sz="4400" dirty="0">
                <a:solidFill>
                  <a:srgbClr val="001236"/>
                </a:solidFill>
                <a:latin typeface="Comic Sans MS" panose="030F0702030302020204" pitchFamily="66" charset="0"/>
              </a:rPr>
              <a:t>‘begenadigd en aanvaard in de Geliefde’</a:t>
            </a:r>
          </a:p>
          <a:p>
            <a:pPr algn="ctr"/>
            <a:endParaRPr lang="nl-NL" sz="1600" dirty="0">
              <a:solidFill>
                <a:schemeClr val="accent2">
                  <a:lumMod val="50000"/>
                </a:schemeClr>
              </a:solidFill>
              <a:latin typeface="Comic Sans MS" panose="030F0702030302020204" pitchFamily="66" charset="0"/>
            </a:endParaRPr>
          </a:p>
          <a:p>
            <a:pPr algn="ctr"/>
            <a:r>
              <a:rPr lang="nl-NL" sz="4000" dirty="0">
                <a:solidFill>
                  <a:srgbClr val="460000"/>
                </a:solidFill>
                <a:latin typeface="Comic Sans MS" panose="030F0702030302020204" pitchFamily="66" charset="0"/>
              </a:rPr>
              <a:t>(In de King James Vertaling:</a:t>
            </a:r>
          </a:p>
          <a:p>
            <a:pPr algn="ctr"/>
            <a:r>
              <a:rPr lang="nl-NL" sz="4000" dirty="0">
                <a:solidFill>
                  <a:srgbClr val="460000"/>
                </a:solidFill>
                <a:latin typeface="Comic Sans MS" panose="030F0702030302020204" pitchFamily="66" charset="0"/>
              </a:rPr>
              <a:t> ‘</a:t>
            </a:r>
            <a:r>
              <a:rPr lang="nl-NL" sz="4000" dirty="0" err="1">
                <a:solidFill>
                  <a:srgbClr val="460000"/>
                </a:solidFill>
                <a:latin typeface="Comic Sans MS" panose="030F0702030302020204" pitchFamily="66" charset="0"/>
              </a:rPr>
              <a:t>Accepted</a:t>
            </a:r>
            <a:r>
              <a:rPr lang="nl-NL" sz="4000" dirty="0">
                <a:solidFill>
                  <a:srgbClr val="460000"/>
                </a:solidFill>
                <a:latin typeface="Comic Sans MS" panose="030F0702030302020204" pitchFamily="66" charset="0"/>
              </a:rPr>
              <a:t> in the </a:t>
            </a:r>
            <a:r>
              <a:rPr lang="nl-NL" sz="4000" dirty="0" err="1">
                <a:solidFill>
                  <a:srgbClr val="460000"/>
                </a:solidFill>
                <a:latin typeface="Comic Sans MS" panose="030F0702030302020204" pitchFamily="66" charset="0"/>
              </a:rPr>
              <a:t>Beloved</a:t>
            </a:r>
            <a:r>
              <a:rPr lang="nl-NL" sz="4000" dirty="0">
                <a:solidFill>
                  <a:srgbClr val="460000"/>
                </a:solidFill>
                <a:latin typeface="Comic Sans MS" panose="030F0702030302020204" pitchFamily="66" charset="0"/>
              </a:rPr>
              <a:t>’)</a:t>
            </a:r>
          </a:p>
        </p:txBody>
      </p:sp>
    </p:spTree>
    <p:extLst>
      <p:ext uri="{BB962C8B-B14F-4D97-AF65-F5344CB8AC3E}">
        <p14:creationId xmlns:p14="http://schemas.microsoft.com/office/powerpoint/2010/main" val="303717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4065" y="0"/>
            <a:ext cx="6647935" cy="6857717"/>
          </a:xfrm>
        </p:spPr>
        <p:txBody>
          <a:bodyPr>
            <a:normAutofit/>
          </a:bodyPr>
          <a:lstStyle/>
          <a:p>
            <a:pPr algn="ctr"/>
            <a:r>
              <a:rPr lang="nl-NL" sz="4000" dirty="0">
                <a:solidFill>
                  <a:schemeClr val="accent5">
                    <a:lumMod val="50000"/>
                  </a:schemeClr>
                </a:solidFill>
                <a:latin typeface="Comic Sans MS" panose="030F0702030302020204" pitchFamily="66" charset="0"/>
              </a:rPr>
              <a:t>David wilde hem genade en liefde bewijzen, </a:t>
            </a:r>
            <a:br>
              <a:rPr lang="nl-NL" sz="4000" dirty="0">
                <a:latin typeface="Comic Sans MS" panose="030F0702030302020204" pitchFamily="66" charset="0"/>
              </a:rPr>
            </a:br>
            <a:br>
              <a:rPr lang="nl-NL" sz="800" dirty="0">
                <a:latin typeface="Comic Sans MS" panose="030F0702030302020204" pitchFamily="66" charset="0"/>
              </a:rPr>
            </a:br>
            <a:r>
              <a:rPr lang="nl-NL" sz="4000" dirty="0">
                <a:latin typeface="Comic Sans MS" panose="030F0702030302020204" pitchFamily="66" charset="0"/>
              </a:rPr>
              <a:t>en hem </a:t>
            </a:r>
            <a:br>
              <a:rPr lang="nl-NL" sz="4000" dirty="0">
                <a:latin typeface="Comic Sans MS" panose="030F0702030302020204" pitchFamily="66" charset="0"/>
              </a:rPr>
            </a:br>
            <a:r>
              <a:rPr lang="nl-NL" sz="4000" dirty="0">
                <a:latin typeface="Comic Sans MS" panose="030F0702030302020204" pitchFamily="66" charset="0"/>
              </a:rPr>
              <a:t>aan zijn tafel hebben, </a:t>
            </a:r>
            <a:br>
              <a:rPr lang="nl-NL" sz="4000" dirty="0">
                <a:latin typeface="Comic Sans MS" panose="030F0702030302020204" pitchFamily="66" charset="0"/>
              </a:rPr>
            </a:br>
            <a:r>
              <a:rPr lang="nl-NL" sz="4000" dirty="0">
                <a:latin typeface="Comic Sans MS" panose="030F0702030302020204" pitchFamily="66" charset="0"/>
              </a:rPr>
              <a:t>samen met zijn helden. </a:t>
            </a:r>
            <a:br>
              <a:rPr lang="nl-NL" dirty="0">
                <a:latin typeface="Comic Sans MS" panose="030F0702030302020204" pitchFamily="66" charset="0"/>
              </a:rPr>
            </a:br>
            <a:br>
              <a:rPr lang="nl-NL" sz="800" dirty="0">
                <a:solidFill>
                  <a:srgbClr val="460000"/>
                </a:solidFill>
                <a:latin typeface="Comic Sans MS" panose="030F0702030302020204" pitchFamily="66" charset="0"/>
              </a:rPr>
            </a:br>
            <a:br>
              <a:rPr lang="nl-NL" sz="800" dirty="0">
                <a:solidFill>
                  <a:srgbClr val="460000"/>
                </a:solidFill>
                <a:latin typeface="Comic Sans MS" panose="030F0702030302020204" pitchFamily="66" charset="0"/>
              </a:rPr>
            </a:br>
            <a:r>
              <a:rPr lang="nl-NL" sz="4000" dirty="0">
                <a:solidFill>
                  <a:srgbClr val="460000"/>
                </a:solidFill>
                <a:latin typeface="Comic Sans MS" panose="030F0702030302020204" pitchFamily="66" charset="0"/>
              </a:rPr>
              <a:t>Welke heldendaad had hij met zijn verlamde benen kunnen doen voor David?</a:t>
            </a:r>
            <a:br>
              <a:rPr lang="nl-NL" sz="4000" dirty="0">
                <a:solidFill>
                  <a:srgbClr val="460000"/>
                </a:solidFill>
                <a:latin typeface="Comic Sans MS" panose="030F0702030302020204" pitchFamily="66" charset="0"/>
              </a:rPr>
            </a:br>
            <a:br>
              <a:rPr lang="nl-NL" sz="800" dirty="0">
                <a:solidFill>
                  <a:srgbClr val="460000"/>
                </a:solidFill>
                <a:latin typeface="Comic Sans MS" panose="030F0702030302020204" pitchFamily="66" charset="0"/>
              </a:rPr>
            </a:br>
            <a:r>
              <a:rPr lang="nl-NL" sz="4000" dirty="0">
                <a:latin typeface="Comic Sans MS" panose="030F0702030302020204" pitchFamily="66" charset="0"/>
              </a:rPr>
              <a:t>Wat zag David in hem?</a:t>
            </a:r>
            <a:br>
              <a:rPr lang="nl-NL" sz="4000" dirty="0">
                <a:latin typeface="Comic Sans MS" panose="030F0702030302020204" pitchFamily="66" charset="0"/>
              </a:rPr>
            </a:br>
            <a:br>
              <a:rPr lang="nl-NL" sz="800" b="1" dirty="0">
                <a:solidFill>
                  <a:srgbClr val="001236"/>
                </a:solidFill>
                <a:latin typeface="Comic Sans MS" panose="030F0702030302020204" pitchFamily="66" charset="0"/>
              </a:rPr>
            </a:br>
            <a:r>
              <a:rPr lang="nl-NL" sz="4000" b="1" dirty="0">
                <a:solidFill>
                  <a:srgbClr val="001236"/>
                </a:solidFill>
                <a:latin typeface="Comic Sans MS" panose="030F0702030302020204" pitchFamily="66" charset="0"/>
              </a:rPr>
              <a:t>Wat ziet God in je </a:t>
            </a:r>
            <a:br>
              <a:rPr lang="nl-NL" sz="4000" b="1" dirty="0">
                <a:solidFill>
                  <a:srgbClr val="001236"/>
                </a:solidFill>
                <a:latin typeface="Comic Sans MS" panose="030F0702030302020204" pitchFamily="66" charset="0"/>
              </a:rPr>
            </a:br>
            <a:r>
              <a:rPr lang="nl-NL" sz="4000" b="1" dirty="0">
                <a:solidFill>
                  <a:srgbClr val="001236"/>
                </a:solidFill>
                <a:latin typeface="Comic Sans MS" panose="030F0702030302020204" pitchFamily="66" charset="0"/>
              </a:rPr>
              <a:t>als je gelooft</a:t>
            </a:r>
            <a:r>
              <a:rPr lang="nl-NL" sz="4000" dirty="0">
                <a:solidFill>
                  <a:srgbClr val="001236"/>
                </a:solidFill>
                <a:latin typeface="Comic Sans MS" panose="030F0702030302020204" pitchFamily="66" charset="0"/>
              </a:rPr>
              <a:t>?</a:t>
            </a:r>
            <a:endParaRPr lang="nl-NL" sz="4000" dirty="0">
              <a:solidFill>
                <a:srgbClr val="001236"/>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4065" cy="6857717"/>
          </a:xfrm>
          <a:prstGeom prst="rect">
            <a:avLst/>
          </a:prstGeom>
        </p:spPr>
      </p:pic>
    </p:spTree>
    <p:extLst>
      <p:ext uri="{BB962C8B-B14F-4D97-AF65-F5344CB8AC3E}">
        <p14:creationId xmlns:p14="http://schemas.microsoft.com/office/powerpoint/2010/main" val="42688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140044"/>
            <a:ext cx="12192000" cy="6740307"/>
          </a:xfrm>
          <a:prstGeom prst="rect">
            <a:avLst/>
          </a:prstGeom>
        </p:spPr>
        <p:txBody>
          <a:bodyPr wrap="square">
            <a:spAutoFit/>
          </a:bodyPr>
          <a:lstStyle/>
          <a:p>
            <a:pPr algn="ctr"/>
            <a:r>
              <a:rPr lang="nl-NL" sz="4400" dirty="0">
                <a:solidFill>
                  <a:srgbClr val="00153E"/>
                </a:solidFill>
                <a:latin typeface="Comic Sans MS" panose="030F0702030302020204" pitchFamily="66" charset="0"/>
              </a:rPr>
              <a:t>Heb je de Geest van adoptie al ontvangen?</a:t>
            </a:r>
          </a:p>
          <a:p>
            <a:pPr algn="ctr"/>
            <a:endParaRPr lang="nl-NL" sz="1600" dirty="0">
              <a:latin typeface="Comic Sans MS" panose="030F0702030302020204" pitchFamily="66" charset="0"/>
            </a:endParaRPr>
          </a:p>
          <a:p>
            <a:pPr algn="ctr"/>
            <a:r>
              <a:rPr lang="nl-NL" sz="3200" dirty="0">
                <a:latin typeface="Comic Sans MS" panose="030F0702030302020204" pitchFamily="66" charset="0"/>
              </a:rPr>
              <a:t>We lezen in Rom.8:15-16:</a:t>
            </a:r>
          </a:p>
          <a:p>
            <a:pPr algn="ctr"/>
            <a:endParaRPr lang="nl-NL" sz="800" dirty="0">
              <a:solidFill>
                <a:srgbClr val="002060"/>
              </a:solidFill>
              <a:latin typeface="Comic Sans MS" panose="030F0702030302020204" pitchFamily="66" charset="0"/>
            </a:endParaRPr>
          </a:p>
          <a:p>
            <a:pPr algn="ctr"/>
            <a:r>
              <a:rPr lang="nl-NL" sz="4400" dirty="0">
                <a:solidFill>
                  <a:srgbClr val="460000"/>
                </a:solidFill>
                <a:latin typeface="Comic Sans MS" panose="030F0702030302020204" pitchFamily="66" charset="0"/>
              </a:rPr>
              <a:t>‘Want u hebt niet de Geest van slavernij ontvangen, die opnieuw tot angst leidt,</a:t>
            </a:r>
            <a:r>
              <a:rPr lang="nl-NL" sz="4400" dirty="0">
                <a:latin typeface="Comic Sans MS" panose="030F0702030302020204" pitchFamily="66" charset="0"/>
              </a:rPr>
              <a:t> </a:t>
            </a:r>
          </a:p>
          <a:p>
            <a:pPr algn="ctr"/>
            <a:endParaRPr lang="nl-NL" sz="800" dirty="0">
              <a:solidFill>
                <a:srgbClr val="00153E"/>
              </a:solidFill>
              <a:latin typeface="Comic Sans MS" panose="030F0702030302020204" pitchFamily="66" charset="0"/>
            </a:endParaRPr>
          </a:p>
          <a:p>
            <a:pPr algn="ctr"/>
            <a:r>
              <a:rPr lang="nl-NL" sz="4400" dirty="0">
                <a:solidFill>
                  <a:srgbClr val="001236"/>
                </a:solidFill>
                <a:latin typeface="Comic Sans MS" panose="030F0702030302020204" pitchFamily="66" charset="0"/>
              </a:rPr>
              <a:t>maar u hebt de Geest van aanneming tot kinderen ontvangen, </a:t>
            </a:r>
          </a:p>
          <a:p>
            <a:pPr algn="ctr"/>
            <a:endParaRPr lang="nl-NL" sz="800" dirty="0">
              <a:latin typeface="Comic Sans MS" panose="030F0702030302020204" pitchFamily="66" charset="0"/>
            </a:endParaRPr>
          </a:p>
          <a:p>
            <a:pPr algn="ctr"/>
            <a:r>
              <a:rPr lang="nl-NL" sz="4400" dirty="0">
                <a:latin typeface="Comic Sans MS" panose="030F0702030302020204" pitchFamily="66" charset="0"/>
              </a:rPr>
              <a:t>door Wie wij roepen: </a:t>
            </a:r>
            <a:r>
              <a:rPr lang="nl-NL" sz="4400" dirty="0" err="1">
                <a:latin typeface="Comic Sans MS" panose="030F0702030302020204" pitchFamily="66" charset="0"/>
              </a:rPr>
              <a:t>Abba</a:t>
            </a:r>
            <a:r>
              <a:rPr lang="nl-NL" sz="4400" dirty="0">
                <a:latin typeface="Comic Sans MS" panose="030F0702030302020204" pitchFamily="66" charset="0"/>
              </a:rPr>
              <a:t>, Vader!</a:t>
            </a:r>
            <a:r>
              <a:rPr lang="nl-NL" sz="4400" b="1" dirty="0">
                <a:latin typeface="Comic Sans MS" panose="030F0702030302020204" pitchFamily="66" charset="0"/>
              </a:rPr>
              <a:t> </a:t>
            </a:r>
          </a:p>
          <a:p>
            <a:pPr algn="ctr"/>
            <a:endParaRPr lang="nl-NL" sz="800" dirty="0">
              <a:latin typeface="Comic Sans MS" panose="030F0702030302020204" pitchFamily="66" charset="0"/>
            </a:endParaRPr>
          </a:p>
          <a:p>
            <a:pPr algn="ctr"/>
            <a:r>
              <a:rPr lang="nl-NL" sz="4400" dirty="0">
                <a:latin typeface="Comic Sans MS" panose="030F0702030302020204" pitchFamily="66" charset="0"/>
              </a:rPr>
              <a:t>De Geest Zelf getuigt met onze geest</a:t>
            </a:r>
          </a:p>
          <a:p>
            <a:pPr algn="ctr"/>
            <a:r>
              <a:rPr lang="nl-NL" sz="4400" dirty="0">
                <a:latin typeface="Comic Sans MS" panose="030F0702030302020204" pitchFamily="66" charset="0"/>
              </a:rPr>
              <a:t>dat wij kinderen van God zijn.’ </a:t>
            </a:r>
          </a:p>
        </p:txBody>
      </p:sp>
    </p:spTree>
    <p:extLst>
      <p:ext uri="{BB962C8B-B14F-4D97-AF65-F5344CB8AC3E}">
        <p14:creationId xmlns:p14="http://schemas.microsoft.com/office/powerpoint/2010/main" val="111679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36908" y="1"/>
            <a:ext cx="3155092" cy="6857998"/>
          </a:xfrm>
        </p:spPr>
        <p:txBody>
          <a:bodyPr>
            <a:noAutofit/>
          </a:bodyPr>
          <a:lstStyle/>
          <a:p>
            <a:pPr algn="ctr"/>
            <a:r>
              <a:rPr lang="nl-NL" sz="4000" b="1" dirty="0">
                <a:solidFill>
                  <a:schemeClr val="accent4">
                    <a:lumMod val="50000"/>
                  </a:schemeClr>
                </a:solidFill>
                <a:latin typeface="Comic Sans MS" panose="030F0702030302020204" pitchFamily="66" charset="0"/>
              </a:rPr>
              <a:t>Wat zal</a:t>
            </a:r>
            <a:br>
              <a:rPr lang="nl-NL" sz="4000" b="1" dirty="0">
                <a:solidFill>
                  <a:schemeClr val="accent4">
                    <a:lumMod val="50000"/>
                  </a:schemeClr>
                </a:solidFill>
                <a:latin typeface="Comic Sans MS" panose="030F0702030302020204" pitchFamily="66" charset="0"/>
              </a:rPr>
            </a:br>
            <a:r>
              <a:rPr lang="nl-NL" sz="4000" b="1" dirty="0">
                <a:solidFill>
                  <a:schemeClr val="accent4">
                    <a:lumMod val="50000"/>
                  </a:schemeClr>
                </a:solidFill>
                <a:latin typeface="Comic Sans MS" panose="030F0702030302020204" pitchFamily="66" charset="0"/>
              </a:rPr>
              <a:t> er gebeuren als je wegvlucht </a:t>
            </a:r>
            <a:br>
              <a:rPr lang="nl-NL" sz="4000" b="1" dirty="0">
                <a:latin typeface="Comic Sans MS" panose="030F0702030302020204" pitchFamily="66" charset="0"/>
              </a:rPr>
            </a:br>
            <a:br>
              <a:rPr lang="nl-NL" sz="900" b="1" dirty="0">
                <a:latin typeface="Comic Sans MS" panose="030F0702030302020204" pitchFamily="66" charset="0"/>
              </a:rPr>
            </a:br>
            <a:br>
              <a:rPr lang="nl-NL" sz="900" b="1" dirty="0">
                <a:latin typeface="Comic Sans MS" panose="030F0702030302020204" pitchFamily="66" charset="0"/>
              </a:rPr>
            </a:br>
            <a:br>
              <a:rPr lang="nl-NL" sz="900" b="1" dirty="0">
                <a:latin typeface="Comic Sans MS" panose="030F0702030302020204" pitchFamily="66" charset="0"/>
              </a:rPr>
            </a:br>
            <a:r>
              <a:rPr lang="nl-NL" sz="4000" b="1" dirty="0">
                <a:latin typeface="Comic Sans MS" panose="030F0702030302020204" pitchFamily="66" charset="0"/>
              </a:rPr>
              <a:t>en jezelf</a:t>
            </a:r>
            <a:br>
              <a:rPr lang="nl-NL" sz="4000" b="1" dirty="0">
                <a:latin typeface="Comic Sans MS" panose="030F0702030302020204" pitchFamily="66" charset="0"/>
              </a:rPr>
            </a:br>
            <a:r>
              <a:rPr lang="nl-NL" sz="4000" b="1" dirty="0">
                <a:latin typeface="Comic Sans MS" panose="030F0702030302020204" pitchFamily="66" charset="0"/>
              </a:rPr>
              <a:t>steeds meer isoleert</a:t>
            </a:r>
            <a:br>
              <a:rPr lang="nl-NL" sz="4000" b="1" dirty="0">
                <a:latin typeface="Comic Sans MS" panose="030F0702030302020204" pitchFamily="66" charset="0"/>
              </a:rPr>
            </a:br>
            <a:r>
              <a:rPr lang="nl-NL" sz="4000" b="1" dirty="0">
                <a:latin typeface="Comic Sans MS" panose="030F0702030302020204" pitchFamily="66" charset="0"/>
              </a:rPr>
              <a:t> van anderen?</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Tree>
    <p:extLst>
      <p:ext uri="{BB962C8B-B14F-4D97-AF65-F5344CB8AC3E}">
        <p14:creationId xmlns:p14="http://schemas.microsoft.com/office/powerpoint/2010/main" val="326715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260389"/>
          </a:xfrm>
        </p:spPr>
        <p:txBody>
          <a:bodyPr>
            <a:normAutofit fontScale="90000"/>
          </a:bodyPr>
          <a:lstStyle/>
          <a:p>
            <a:pPr algn="ctr"/>
            <a:r>
              <a:rPr lang="nl-NL" sz="3200" b="1" dirty="0">
                <a:latin typeface="Comic Sans MS" panose="030F0702030302020204" pitchFamily="66" charset="0"/>
              </a:rPr>
              <a:t>Dan zullen de muren van angstige, depressieve gedachten zich</a:t>
            </a:r>
            <a:br>
              <a:rPr lang="nl-NL" sz="3200" b="1" dirty="0">
                <a:latin typeface="Comic Sans MS" panose="030F0702030302020204" pitchFamily="66" charset="0"/>
              </a:rPr>
            </a:br>
            <a:r>
              <a:rPr lang="nl-NL" sz="3200" b="1" dirty="0">
                <a:latin typeface="Comic Sans MS" panose="030F0702030302020204" pitchFamily="66" charset="0"/>
              </a:rPr>
              <a:t>steeds verder toesluiten in het naar binnen gekeerde leven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669" y="1039884"/>
            <a:ext cx="9284661" cy="5818116"/>
          </a:xfrm>
          <a:prstGeom prst="rect">
            <a:avLst/>
          </a:prstGeom>
        </p:spPr>
      </p:pic>
    </p:spTree>
    <p:extLst>
      <p:ext uri="{BB962C8B-B14F-4D97-AF65-F5344CB8AC3E}">
        <p14:creationId xmlns:p14="http://schemas.microsoft.com/office/powerpoint/2010/main" val="393086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ADA31-9BA8-471D-2A64-91076988F0AA}"/>
              </a:ext>
            </a:extLst>
          </p:cNvPr>
          <p:cNvSpPr>
            <a:spLocks noGrp="1"/>
          </p:cNvSpPr>
          <p:nvPr>
            <p:ph type="title"/>
          </p:nvPr>
        </p:nvSpPr>
        <p:spPr>
          <a:xfrm>
            <a:off x="6789036" y="0"/>
            <a:ext cx="5402963" cy="6857999"/>
          </a:xfrm>
        </p:spPr>
        <p:txBody>
          <a:bodyPr>
            <a:normAutofit/>
          </a:bodyPr>
          <a:lstStyle/>
          <a:p>
            <a:pPr algn="ctr"/>
            <a:r>
              <a:rPr lang="nl-NL" sz="3500" dirty="0">
                <a:solidFill>
                  <a:srgbClr val="001236"/>
                </a:solidFill>
                <a:latin typeface="Comic Sans MS" panose="030F0702030302020204" pitchFamily="66" charset="0"/>
              </a:rPr>
              <a:t>Hoe de angst kan worden overwonnen zie je in de geschiedenis van </a:t>
            </a:r>
            <a:br>
              <a:rPr lang="nl-NL" sz="3500" dirty="0">
                <a:solidFill>
                  <a:srgbClr val="001236"/>
                </a:solidFill>
                <a:latin typeface="Comic Sans MS" panose="030F0702030302020204" pitchFamily="66" charset="0"/>
              </a:rPr>
            </a:br>
            <a:r>
              <a:rPr lang="nl-NL" sz="3500" dirty="0">
                <a:solidFill>
                  <a:srgbClr val="001236"/>
                </a:solidFill>
                <a:latin typeface="Comic Sans MS" panose="030F0702030302020204" pitchFamily="66" charset="0"/>
              </a:rPr>
              <a:t>David en </a:t>
            </a:r>
            <a:r>
              <a:rPr lang="nl-NL" sz="3500" dirty="0" err="1">
                <a:solidFill>
                  <a:srgbClr val="001236"/>
                </a:solidFill>
                <a:latin typeface="Comic Sans MS" panose="030F0702030302020204" pitchFamily="66" charset="0"/>
              </a:rPr>
              <a:t>Mefiboseth</a:t>
            </a:r>
            <a:r>
              <a:rPr lang="nl-NL" sz="3500" dirty="0">
                <a:solidFill>
                  <a:srgbClr val="001236"/>
                </a:solidFill>
                <a:latin typeface="Comic Sans MS" panose="030F0702030302020204" pitchFamily="66" charset="0"/>
              </a:rPr>
              <a:t> </a:t>
            </a:r>
            <a:br>
              <a:rPr lang="nl-NL" sz="3500" dirty="0">
                <a:solidFill>
                  <a:srgbClr val="001236"/>
                </a:solidFill>
                <a:latin typeface="Comic Sans MS" panose="030F0702030302020204" pitchFamily="66" charset="0"/>
              </a:rPr>
            </a:br>
            <a:r>
              <a:rPr lang="nl-NL" sz="3500" dirty="0">
                <a:solidFill>
                  <a:srgbClr val="001236"/>
                </a:solidFill>
                <a:latin typeface="Comic Sans MS" panose="030F0702030302020204" pitchFamily="66" charset="0"/>
              </a:rPr>
              <a:t>in 2 Samuël 9.</a:t>
            </a:r>
            <a:br>
              <a:rPr lang="nl-NL" sz="3500" dirty="0">
                <a:solidFill>
                  <a:srgbClr val="001236"/>
                </a:solidFill>
                <a:latin typeface="Comic Sans MS" panose="030F0702030302020204" pitchFamily="66" charset="0"/>
              </a:rPr>
            </a:br>
            <a:br>
              <a:rPr lang="nl-NL" sz="800" dirty="0">
                <a:latin typeface="Comic Sans MS" panose="030F0702030302020204" pitchFamily="66" charset="0"/>
              </a:rPr>
            </a:br>
            <a:r>
              <a:rPr lang="nl-NL" sz="3500" dirty="0">
                <a:latin typeface="Comic Sans MS" panose="030F0702030302020204" pitchFamily="66" charset="0"/>
              </a:rPr>
              <a:t>De gehandicapte zoon van Jonathan en kleinzoon van koning Saul leefde in angst voor David, de nieuwe koning van Israël.</a:t>
            </a:r>
            <a:br>
              <a:rPr lang="nl-NL" sz="3500" dirty="0">
                <a:latin typeface="Comic Sans MS" panose="030F0702030302020204" pitchFamily="66" charset="0"/>
              </a:rPr>
            </a:br>
            <a:br>
              <a:rPr lang="nl-NL" sz="800" dirty="0">
                <a:latin typeface="Comic Sans MS" panose="030F0702030302020204" pitchFamily="66" charset="0"/>
              </a:rPr>
            </a:br>
            <a:r>
              <a:rPr lang="nl-NL" sz="3500" dirty="0">
                <a:solidFill>
                  <a:srgbClr val="460000"/>
                </a:solidFill>
                <a:latin typeface="Comic Sans MS" panose="030F0702030302020204" pitchFamily="66" charset="0"/>
              </a:rPr>
              <a:t>Waarom hoefde hij niet bang te zijn voor David? </a:t>
            </a:r>
          </a:p>
        </p:txBody>
      </p:sp>
      <p:pic>
        <p:nvPicPr>
          <p:cNvPr id="8" name="Afbeelding 7">
            <a:extLst>
              <a:ext uri="{FF2B5EF4-FFF2-40B4-BE49-F238E27FC236}">
                <a16:creationId xmlns:a16="http://schemas.microsoft.com/office/drawing/2014/main" id="{ECD2F06A-BE16-3625-47DA-4C72BCE002B7}"/>
              </a:ext>
            </a:extLst>
          </p:cNvPr>
          <p:cNvPicPr>
            <a:picLocks noChangeAspect="1"/>
          </p:cNvPicPr>
          <p:nvPr/>
        </p:nvPicPr>
        <p:blipFill>
          <a:blip r:embed="rId2"/>
          <a:stretch>
            <a:fillRect/>
          </a:stretch>
        </p:blipFill>
        <p:spPr>
          <a:xfrm>
            <a:off x="0" y="0"/>
            <a:ext cx="6789037" cy="6858000"/>
          </a:xfrm>
          <a:prstGeom prst="rect">
            <a:avLst/>
          </a:prstGeom>
        </p:spPr>
      </p:pic>
    </p:spTree>
    <p:extLst>
      <p:ext uri="{BB962C8B-B14F-4D97-AF65-F5344CB8AC3E}">
        <p14:creationId xmlns:p14="http://schemas.microsoft.com/office/powerpoint/2010/main" val="330454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6858000"/>
          </a:xfrm>
        </p:spPr>
        <p:txBody>
          <a:bodyPr>
            <a:normAutofit/>
          </a:bodyPr>
          <a:lstStyle/>
          <a:p>
            <a:pPr algn="ctr"/>
            <a:r>
              <a:rPr lang="nl-NL" sz="4000" dirty="0" err="1">
                <a:solidFill>
                  <a:srgbClr val="3E0000"/>
                </a:solidFill>
                <a:latin typeface="Comic Sans MS" panose="030F0702030302020204" pitchFamily="66" charset="0"/>
              </a:rPr>
              <a:t>Mefiboseth</a:t>
            </a:r>
            <a:r>
              <a:rPr lang="nl-NL" sz="4000" dirty="0">
                <a:solidFill>
                  <a:srgbClr val="3E0000"/>
                </a:solidFill>
                <a:latin typeface="Comic Sans MS" panose="030F0702030302020204" pitchFamily="66" charset="0"/>
              </a:rPr>
              <a:t> </a:t>
            </a:r>
            <a:r>
              <a:rPr lang="nl-NL" sz="4000" dirty="0">
                <a:solidFill>
                  <a:srgbClr val="460000"/>
                </a:solidFill>
                <a:latin typeface="Comic Sans MS" panose="030F0702030302020204" pitchFamily="66" charset="0"/>
              </a:rPr>
              <a:t>werd als vijfjarige door zijn verzorgster opgepakt om dreigend gevaar </a:t>
            </a:r>
            <a:br>
              <a:rPr lang="nl-NL" sz="4000" dirty="0">
                <a:solidFill>
                  <a:srgbClr val="460000"/>
                </a:solidFill>
                <a:latin typeface="Comic Sans MS" panose="030F0702030302020204" pitchFamily="66" charset="0"/>
              </a:rPr>
            </a:br>
            <a:r>
              <a:rPr lang="nl-NL" sz="4000" dirty="0">
                <a:solidFill>
                  <a:srgbClr val="460000"/>
                </a:solidFill>
                <a:latin typeface="Comic Sans MS" panose="030F0702030302020204" pitchFamily="66" charset="0"/>
              </a:rPr>
              <a:t>te ontvluchten, maar zij liet hem </a:t>
            </a:r>
            <a:br>
              <a:rPr lang="nl-NL" sz="4000" dirty="0">
                <a:solidFill>
                  <a:srgbClr val="460000"/>
                </a:solidFill>
                <a:latin typeface="Comic Sans MS" panose="030F0702030302020204" pitchFamily="66" charset="0"/>
              </a:rPr>
            </a:br>
            <a:r>
              <a:rPr lang="nl-NL" sz="4000" dirty="0">
                <a:solidFill>
                  <a:srgbClr val="460000"/>
                </a:solidFill>
                <a:latin typeface="Comic Sans MS" panose="030F0702030302020204" pitchFamily="66" charset="0"/>
              </a:rPr>
              <a:t>in de haastige paniek vallen. </a:t>
            </a:r>
            <a:r>
              <a:rPr lang="nl-NL" sz="2700" dirty="0">
                <a:latin typeface="Comic Sans MS" panose="030F0702030302020204" pitchFamily="66" charset="0"/>
              </a:rPr>
              <a:t>(2 Sam 4:4). </a:t>
            </a:r>
            <a:br>
              <a:rPr lang="nl-NL" sz="4000" dirty="0">
                <a:latin typeface="Comic Sans MS" panose="030F0702030302020204" pitchFamily="66" charset="0"/>
              </a:rPr>
            </a:br>
            <a:br>
              <a:rPr lang="nl-NL" sz="800" dirty="0">
                <a:latin typeface="Comic Sans MS" panose="030F0702030302020204" pitchFamily="66" charset="0"/>
              </a:rPr>
            </a:br>
            <a:r>
              <a:rPr lang="nl-NL" sz="4000" dirty="0">
                <a:latin typeface="Comic Sans MS" panose="030F0702030302020204" pitchFamily="66" charset="0"/>
              </a:rPr>
              <a:t>Hij raakte daardoor verlamd aan beide voeten.</a:t>
            </a:r>
            <a:br>
              <a:rPr lang="nl-NL" sz="800" dirty="0">
                <a:latin typeface="Comic Sans MS" panose="030F0702030302020204" pitchFamily="66" charset="0"/>
              </a:rPr>
            </a:br>
            <a:r>
              <a:rPr lang="nl-NL" sz="4000" dirty="0">
                <a:latin typeface="Comic Sans MS" panose="030F0702030302020204" pitchFamily="66" charset="0"/>
              </a:rPr>
              <a:t>Vanaf dat moment hield hij zich schuil in het verre oord </a:t>
            </a:r>
            <a:r>
              <a:rPr lang="nl-NL" sz="4000" b="1" dirty="0">
                <a:latin typeface="Comic Sans MS" panose="030F0702030302020204" pitchFamily="66" charset="0"/>
              </a:rPr>
              <a:t>‘</a:t>
            </a:r>
            <a:r>
              <a:rPr lang="nl-NL" sz="4000" b="1" dirty="0" err="1">
                <a:latin typeface="Comic Sans MS" panose="030F0702030302020204" pitchFamily="66" charset="0"/>
              </a:rPr>
              <a:t>Lodebar</a:t>
            </a:r>
            <a:r>
              <a:rPr lang="nl-NL" sz="4000" b="1" dirty="0">
                <a:latin typeface="Comic Sans MS" panose="030F0702030302020204" pitchFamily="66" charset="0"/>
              </a:rPr>
              <a:t>’ </a:t>
            </a:r>
            <a:br>
              <a:rPr lang="nl-NL" sz="4000" b="1" dirty="0">
                <a:latin typeface="Comic Sans MS" panose="030F0702030302020204" pitchFamily="66" charset="0"/>
              </a:rPr>
            </a:br>
            <a:r>
              <a:rPr lang="nl-NL" sz="3200" dirty="0">
                <a:latin typeface="Comic Sans MS" panose="030F0702030302020204" pitchFamily="66" charset="0"/>
              </a:rPr>
              <a:t>( in Het Hebreeuwse ‘een ding van niets’.) </a:t>
            </a:r>
            <a:br>
              <a:rPr lang="nl-NL" sz="800" b="1" dirty="0">
                <a:solidFill>
                  <a:srgbClr val="460000"/>
                </a:solidFill>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4000" dirty="0">
                <a:solidFill>
                  <a:srgbClr val="1B2911"/>
                </a:solidFill>
                <a:latin typeface="Comic Sans MS" panose="030F0702030302020204" pitchFamily="66" charset="0"/>
              </a:rPr>
              <a:t>Hij hoefde echter niet bang te zijn voor David.</a:t>
            </a:r>
            <a:br>
              <a:rPr lang="nl-NL" sz="800" dirty="0">
                <a:latin typeface="Comic Sans MS" panose="030F0702030302020204" pitchFamily="66" charset="0"/>
              </a:rPr>
            </a:br>
            <a:br>
              <a:rPr lang="nl-NL" sz="800" dirty="0">
                <a:latin typeface="Comic Sans MS" panose="030F0702030302020204" pitchFamily="66" charset="0"/>
              </a:rPr>
            </a:br>
            <a:r>
              <a:rPr lang="nl-NL" sz="4000" dirty="0">
                <a:solidFill>
                  <a:srgbClr val="001132"/>
                </a:solidFill>
                <a:latin typeface="Comic Sans MS" panose="030F0702030302020204" pitchFamily="66" charset="0"/>
              </a:rPr>
              <a:t>Zo kun je jezelf ook verbergen voor God, </a:t>
            </a:r>
            <a:br>
              <a:rPr lang="nl-NL" sz="4000" dirty="0">
                <a:solidFill>
                  <a:srgbClr val="001132"/>
                </a:solidFill>
                <a:latin typeface="Comic Sans MS" panose="030F0702030302020204" pitchFamily="66" charset="0"/>
              </a:rPr>
            </a:br>
            <a:r>
              <a:rPr lang="nl-NL" sz="4000" dirty="0">
                <a:solidFill>
                  <a:srgbClr val="001132"/>
                </a:solidFill>
                <a:latin typeface="Comic Sans MS" panose="030F0702030302020204" pitchFamily="66" charset="0"/>
              </a:rPr>
              <a:t>Die je zoekt…</a:t>
            </a:r>
          </a:p>
        </p:txBody>
      </p:sp>
    </p:spTree>
    <p:extLst>
      <p:ext uri="{BB962C8B-B14F-4D97-AF65-F5344CB8AC3E}">
        <p14:creationId xmlns:p14="http://schemas.microsoft.com/office/powerpoint/2010/main" val="242282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56183" y="1"/>
            <a:ext cx="6235817" cy="3428999"/>
          </a:xfrm>
        </p:spPr>
        <p:txBody>
          <a:bodyPr>
            <a:normAutofit/>
          </a:bodyPr>
          <a:lstStyle/>
          <a:p>
            <a:r>
              <a:rPr lang="nl-NL" sz="3600" dirty="0">
                <a:solidFill>
                  <a:schemeClr val="bg2">
                    <a:lumMod val="25000"/>
                  </a:schemeClr>
                </a:solidFill>
                <a:latin typeface="Comic Sans MS" panose="030F0702030302020204" pitchFamily="66" charset="0"/>
              </a:rPr>
              <a:t>Voorbeeld van jongen die een mailadres had met mug10@hotmail...</a:t>
            </a:r>
            <a:br>
              <a:rPr lang="nl-NL" sz="3600" dirty="0">
                <a:solidFill>
                  <a:schemeClr val="bg2">
                    <a:lumMod val="25000"/>
                  </a:schemeClr>
                </a:solidFill>
                <a:latin typeface="Comic Sans MS" panose="030F0702030302020204" pitchFamily="66" charset="0"/>
              </a:rPr>
            </a:br>
            <a:br>
              <a:rPr lang="nl-NL" sz="800" dirty="0">
                <a:solidFill>
                  <a:schemeClr val="bg2">
                    <a:lumMod val="25000"/>
                  </a:schemeClr>
                </a:solidFill>
                <a:latin typeface="Comic Sans MS" panose="030F0702030302020204" pitchFamily="66" charset="0"/>
              </a:rPr>
            </a:br>
            <a:r>
              <a:rPr lang="nl-NL" sz="3600" dirty="0">
                <a:solidFill>
                  <a:schemeClr val="bg2">
                    <a:lumMod val="25000"/>
                  </a:schemeClr>
                </a:solidFill>
                <a:latin typeface="Comic Sans MS" panose="030F0702030302020204" pitchFamily="66" charset="0"/>
              </a:rPr>
              <a:t>Waarom?</a:t>
            </a:r>
            <a:br>
              <a:rPr lang="nl-NL" sz="3600" dirty="0">
                <a:solidFill>
                  <a:schemeClr val="bg2">
                    <a:lumMod val="25000"/>
                  </a:schemeClr>
                </a:solidFill>
                <a:latin typeface="Comic Sans MS" panose="030F0702030302020204" pitchFamily="66" charset="0"/>
              </a:rPr>
            </a:br>
            <a:br>
              <a:rPr lang="nl-NL" sz="800" dirty="0">
                <a:solidFill>
                  <a:schemeClr val="bg2">
                    <a:lumMod val="25000"/>
                  </a:schemeClr>
                </a:solidFill>
                <a:latin typeface="Comic Sans MS" panose="030F0702030302020204" pitchFamily="66" charset="0"/>
              </a:rPr>
            </a:br>
            <a:r>
              <a:rPr lang="nl-NL" sz="3600" dirty="0">
                <a:solidFill>
                  <a:schemeClr val="bg2">
                    <a:lumMod val="25000"/>
                  </a:schemeClr>
                </a:solidFill>
                <a:latin typeface="Comic Sans MS" panose="030F0702030302020204" pitchFamily="66" charset="0"/>
              </a:rPr>
              <a:t>Hij was gepest, maar wist zich daarna geliefd.</a:t>
            </a:r>
          </a:p>
        </p:txBody>
      </p:sp>
      <p:sp>
        <p:nvSpPr>
          <p:cNvPr id="4" name="Ondertitel 3"/>
          <p:cNvSpPr>
            <a:spLocks noGrp="1"/>
          </p:cNvSpPr>
          <p:nvPr>
            <p:ph type="subTitle" idx="1"/>
          </p:nvPr>
        </p:nvSpPr>
        <p:spPr>
          <a:xfrm>
            <a:off x="0" y="3961009"/>
            <a:ext cx="12192000" cy="2896989"/>
          </a:xfrm>
        </p:spPr>
        <p:txBody>
          <a:bodyPr>
            <a:noAutofit/>
          </a:bodyPr>
          <a:lstStyle/>
          <a:p>
            <a:r>
              <a:rPr lang="nl-NL" sz="4000" b="1" dirty="0" err="1">
                <a:solidFill>
                  <a:srgbClr val="460000"/>
                </a:solidFill>
                <a:latin typeface="Comic Sans MS" panose="030F0702030302020204" pitchFamily="66" charset="0"/>
              </a:rPr>
              <a:t>Mefiboseth</a:t>
            </a:r>
            <a:r>
              <a:rPr lang="nl-NL" sz="4000" b="1" dirty="0">
                <a:solidFill>
                  <a:srgbClr val="460000"/>
                </a:solidFill>
                <a:latin typeface="Comic Sans MS" panose="030F0702030302020204" pitchFamily="66" charset="0"/>
              </a:rPr>
              <a:t> zag zichzelf als een dode hond - dat was voor hem zijn identiteit.              </a:t>
            </a:r>
            <a:r>
              <a:rPr lang="nl-NL" sz="4000" dirty="0">
                <a:latin typeface="Comic Sans MS" panose="030F0702030302020204" pitchFamily="66" charset="0"/>
              </a:rPr>
              <a:t>Kun je jezelf nog waardelozer voelen?</a:t>
            </a:r>
            <a:r>
              <a:rPr lang="nl-NL" sz="4000" b="1" dirty="0">
                <a:solidFill>
                  <a:srgbClr val="460000"/>
                </a:solidFill>
                <a:latin typeface="Comic Sans MS" panose="030F0702030302020204" pitchFamily="66" charset="0"/>
              </a:rPr>
              <a:t>                         </a:t>
            </a:r>
            <a:r>
              <a:rPr lang="nl-NL" sz="4000" b="1" dirty="0">
                <a:solidFill>
                  <a:srgbClr val="00153E"/>
                </a:solidFill>
                <a:latin typeface="Comic Sans MS" panose="030F0702030302020204" pitchFamily="66" charset="0"/>
              </a:rPr>
              <a:t>Hoe zie jij jezelf?                               </a:t>
            </a:r>
            <a:r>
              <a:rPr lang="nl-NL" sz="4000" dirty="0">
                <a:solidFill>
                  <a:srgbClr val="00153E"/>
                </a:solidFill>
                <a:latin typeface="Comic Sans MS" panose="030F0702030302020204" pitchFamily="66" charset="0"/>
              </a:rPr>
              <a:t>En wat denk je nog te kunnen bereiken?</a:t>
            </a:r>
            <a:endParaRPr lang="nl-NL" sz="4000" dirty="0">
              <a:solidFill>
                <a:srgbClr val="00153E"/>
              </a:solidFill>
            </a:endParaRPr>
          </a:p>
        </p:txBody>
      </p:sp>
      <p:pic>
        <p:nvPicPr>
          <p:cNvPr id="3" name="il_fi" descr="4147516_f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956183" cy="396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04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50227" y="0"/>
            <a:ext cx="5741773" cy="6858000"/>
          </a:xfrm>
        </p:spPr>
        <p:txBody>
          <a:bodyPr/>
          <a:lstStyle/>
          <a:p>
            <a:pPr algn="ctr"/>
            <a:r>
              <a:rPr lang="nl-NL" dirty="0" err="1">
                <a:solidFill>
                  <a:srgbClr val="001236"/>
                </a:solidFill>
                <a:latin typeface="Comic Sans MS" panose="030F0702030302020204" pitchFamily="66" charset="0"/>
              </a:rPr>
              <a:t>Lodebar</a:t>
            </a:r>
            <a:r>
              <a:rPr lang="nl-NL" dirty="0">
                <a:solidFill>
                  <a:srgbClr val="001236"/>
                </a:solidFill>
                <a:latin typeface="Comic Sans MS" panose="030F0702030302020204" pitchFamily="66" charset="0"/>
              </a:rPr>
              <a:t> was een</a:t>
            </a:r>
            <a:br>
              <a:rPr lang="nl-NL" dirty="0">
                <a:solidFill>
                  <a:srgbClr val="001236"/>
                </a:solidFill>
                <a:latin typeface="Comic Sans MS" panose="030F0702030302020204" pitchFamily="66" charset="0"/>
              </a:rPr>
            </a:br>
            <a:r>
              <a:rPr lang="nl-NL" dirty="0">
                <a:solidFill>
                  <a:srgbClr val="001236"/>
                </a:solidFill>
                <a:latin typeface="Comic Sans MS" panose="030F0702030302020204" pitchFamily="66" charset="0"/>
              </a:rPr>
              <a:t>zeer dor land, </a:t>
            </a:r>
            <a:br>
              <a:rPr lang="nl-NL" dirty="0">
                <a:solidFill>
                  <a:srgbClr val="001236"/>
                </a:solidFill>
                <a:latin typeface="Comic Sans MS" panose="030F0702030302020204" pitchFamily="66" charset="0"/>
              </a:rPr>
            </a:br>
            <a:r>
              <a:rPr lang="nl-NL" dirty="0">
                <a:solidFill>
                  <a:srgbClr val="001236"/>
                </a:solidFill>
                <a:latin typeface="Comic Sans MS" panose="030F0702030302020204" pitchFamily="66" charset="0"/>
              </a:rPr>
              <a:t>een Borderland.</a:t>
            </a:r>
            <a:br>
              <a:rPr lang="nl-NL" dirty="0">
                <a:solidFill>
                  <a:srgbClr val="001236"/>
                </a:solidFill>
                <a:latin typeface="Comic Sans MS" panose="030F0702030302020204" pitchFamily="66" charset="0"/>
              </a:rPr>
            </a:br>
            <a:br>
              <a:rPr lang="nl-NL" sz="1000" dirty="0">
                <a:solidFill>
                  <a:srgbClr val="002060"/>
                </a:solidFill>
                <a:latin typeface="Comic Sans MS" panose="030F0702030302020204" pitchFamily="66" charset="0"/>
              </a:rPr>
            </a:br>
            <a:br>
              <a:rPr lang="nl-NL" sz="1000" dirty="0">
                <a:latin typeface="Comic Sans MS" panose="030F0702030302020204" pitchFamily="66" charset="0"/>
              </a:rPr>
            </a:br>
            <a:br>
              <a:rPr lang="nl-NL" sz="1000" dirty="0">
                <a:latin typeface="Comic Sans MS" panose="030F0702030302020204" pitchFamily="66" charset="0"/>
              </a:rPr>
            </a:br>
            <a:r>
              <a:rPr lang="nl-NL" dirty="0">
                <a:latin typeface="Comic Sans MS" panose="030F0702030302020204" pitchFamily="66" charset="0"/>
              </a:rPr>
              <a:t>Koning David</a:t>
            </a:r>
            <a:br>
              <a:rPr lang="nl-NL" dirty="0">
                <a:latin typeface="Comic Sans MS" panose="030F0702030302020204" pitchFamily="66" charset="0"/>
              </a:rPr>
            </a:br>
            <a:r>
              <a:rPr lang="nl-NL" dirty="0">
                <a:latin typeface="Comic Sans MS" panose="030F0702030302020204" pitchFamily="66" charset="0"/>
              </a:rPr>
              <a:t> liet </a:t>
            </a:r>
            <a:r>
              <a:rPr lang="nl-NL" dirty="0" err="1">
                <a:latin typeface="Comic Sans MS" panose="030F0702030302020204" pitchFamily="66" charset="0"/>
              </a:rPr>
              <a:t>Mefiboseth</a:t>
            </a:r>
            <a:r>
              <a:rPr lang="nl-NL" dirty="0">
                <a:latin typeface="Comic Sans MS" panose="030F0702030302020204" pitchFamily="66" charset="0"/>
              </a:rPr>
              <a:t> </a:t>
            </a:r>
            <a:br>
              <a:rPr lang="nl-NL" dirty="0">
                <a:latin typeface="Comic Sans MS" panose="030F0702030302020204" pitchFamily="66" charset="0"/>
              </a:rPr>
            </a:br>
            <a:r>
              <a:rPr lang="nl-NL" dirty="0">
                <a:latin typeface="Comic Sans MS" panose="030F0702030302020204" pitchFamily="66" charset="0"/>
              </a:rPr>
              <a:t> uit dat verre grensgebied halen, </a:t>
            </a:r>
            <a:br>
              <a:rPr lang="nl-NL" sz="1000" dirty="0">
                <a:latin typeface="Comic Sans MS" panose="030F0702030302020204" pitchFamily="66" charset="0"/>
              </a:rPr>
            </a:br>
            <a:br>
              <a:rPr lang="nl-NL" sz="1000" dirty="0">
                <a:latin typeface="Comic Sans MS" panose="030F0702030302020204" pitchFamily="66" charset="0"/>
              </a:rPr>
            </a:br>
            <a:r>
              <a:rPr lang="nl-NL" dirty="0">
                <a:solidFill>
                  <a:srgbClr val="460000"/>
                </a:solidFill>
                <a:latin typeface="Comic Sans MS" panose="030F0702030302020204" pitchFamily="66" charset="0"/>
              </a:rPr>
              <a:t>omdat hij hem </a:t>
            </a:r>
            <a:br>
              <a:rPr lang="nl-NL" dirty="0">
                <a:solidFill>
                  <a:srgbClr val="460000"/>
                </a:solidFill>
                <a:latin typeface="Comic Sans MS" panose="030F0702030302020204" pitchFamily="66" charset="0"/>
              </a:rPr>
            </a:br>
            <a:r>
              <a:rPr lang="nl-NL" dirty="0">
                <a:solidFill>
                  <a:srgbClr val="460000"/>
                </a:solidFill>
                <a:latin typeface="Comic Sans MS" panose="030F0702030302020204" pitchFamily="66" charset="0"/>
              </a:rPr>
              <a:t>zoveel waard was…</a:t>
            </a:r>
          </a:p>
        </p:txBody>
      </p:sp>
      <p:pic>
        <p:nvPicPr>
          <p:cNvPr id="2" name="Afbeelding 1"/>
          <p:cNvPicPr>
            <a:picLocks noChangeAspect="1"/>
          </p:cNvPicPr>
          <p:nvPr/>
        </p:nvPicPr>
        <p:blipFill>
          <a:blip r:embed="rId2"/>
          <a:stretch>
            <a:fillRect/>
          </a:stretch>
        </p:blipFill>
        <p:spPr>
          <a:xfrm>
            <a:off x="535460" y="0"/>
            <a:ext cx="5824152" cy="6900908"/>
          </a:xfrm>
          <a:prstGeom prst="rect">
            <a:avLst/>
          </a:prstGeom>
        </p:spPr>
      </p:pic>
    </p:spTree>
    <p:extLst>
      <p:ext uri="{BB962C8B-B14F-4D97-AF65-F5344CB8AC3E}">
        <p14:creationId xmlns:p14="http://schemas.microsoft.com/office/powerpoint/2010/main" val="80517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5596079"/>
            <a:ext cx="12192001" cy="1261922"/>
          </a:xfrm>
        </p:spPr>
        <p:txBody>
          <a:bodyPr>
            <a:normAutofit/>
          </a:bodyPr>
          <a:lstStyle/>
          <a:p>
            <a:r>
              <a:rPr lang="nl-NL" sz="4000" b="1" dirty="0">
                <a:solidFill>
                  <a:srgbClr val="000D26"/>
                </a:solidFill>
                <a:latin typeface="Comic Sans MS" panose="030F0702030302020204" pitchFamily="66" charset="0"/>
              </a:rPr>
              <a:t>Schuil bij het kruis gelovig bij Jezus.      Samen met Hem ben je pas echt waardevol.</a:t>
            </a:r>
          </a:p>
        </p:txBody>
      </p:sp>
      <p:sp>
        <p:nvSpPr>
          <p:cNvPr id="4" name="Ondertitel 3"/>
          <p:cNvSpPr>
            <a:spLocks noGrp="1"/>
          </p:cNvSpPr>
          <p:nvPr>
            <p:ph type="subTitle" idx="1"/>
          </p:nvPr>
        </p:nvSpPr>
        <p:spPr>
          <a:xfrm>
            <a:off x="3723503" y="131804"/>
            <a:ext cx="8468498" cy="5464273"/>
          </a:xfrm>
        </p:spPr>
        <p:txBody>
          <a:bodyPr>
            <a:normAutofit lnSpcReduction="10000"/>
          </a:bodyPr>
          <a:lstStyle/>
          <a:p>
            <a:r>
              <a:rPr lang="nl-NL" sz="4000" dirty="0">
                <a:solidFill>
                  <a:srgbClr val="001132"/>
                </a:solidFill>
                <a:latin typeface="Comic Sans MS" panose="030F0702030302020204" pitchFamily="66" charset="0"/>
                <a:ea typeface="+mj-ea"/>
                <a:cs typeface="+mj-cs"/>
              </a:rPr>
              <a:t>David wilde goed doen aan de zoon van zijn gesneuvelde vriend Jonathan, waarmee hij een verbond had gesloten.</a:t>
            </a:r>
          </a:p>
          <a:p>
            <a:endParaRPr lang="nl-NL" sz="800" dirty="0">
              <a:solidFill>
                <a:srgbClr val="001132"/>
              </a:solidFill>
              <a:latin typeface="Comic Sans MS" panose="030F0702030302020204" pitchFamily="66" charset="0"/>
              <a:ea typeface="+mj-ea"/>
              <a:cs typeface="+mj-cs"/>
            </a:endParaRPr>
          </a:p>
          <a:p>
            <a:r>
              <a:rPr lang="nl-NL" sz="4000" dirty="0">
                <a:latin typeface="Comic Sans MS" panose="030F0702030302020204" pitchFamily="66" charset="0"/>
                <a:ea typeface="+mj-ea"/>
                <a:cs typeface="+mj-cs"/>
              </a:rPr>
              <a:t>In het Evangelie zien we dat God ons goed wil doen omwille van Zijn Zoon Jezus, Die stierf om onze zonden aan het kruis,                  </a:t>
            </a:r>
            <a:r>
              <a:rPr lang="nl-NL" sz="4000" dirty="0">
                <a:solidFill>
                  <a:srgbClr val="460000"/>
                </a:solidFill>
                <a:latin typeface="Comic Sans MS" panose="030F0702030302020204" pitchFamily="66" charset="0"/>
                <a:ea typeface="+mj-ea"/>
                <a:cs typeface="+mj-cs"/>
              </a:rPr>
              <a:t>om onwaardige gelovigen in liefde te kunnen ontvangen…</a:t>
            </a:r>
            <a:endParaRPr lang="nl-NL" dirty="0">
              <a:solidFill>
                <a:srgbClr val="460000"/>
              </a:solidFill>
            </a:endParaRPr>
          </a:p>
        </p:txBody>
      </p:sp>
      <p:pic>
        <p:nvPicPr>
          <p:cNvPr id="5" name="rg_hi" descr="ANd9GcQbURfh4UXINrpw8syeTnGd_2GAsie7tlR4us31RM2jFRqa8L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723503" cy="559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91135" y="0"/>
            <a:ext cx="2800864" cy="6858000"/>
          </a:xfrm>
        </p:spPr>
        <p:txBody>
          <a:bodyPr>
            <a:normAutofit/>
          </a:bodyPr>
          <a:lstStyle/>
          <a:p>
            <a:pPr algn="ctr"/>
            <a:r>
              <a:rPr lang="nl-NL" dirty="0">
                <a:latin typeface="Comic Sans MS" panose="030F0702030302020204" pitchFamily="66" charset="0"/>
              </a:rPr>
              <a:t>Kom uit de donkere plaats </a:t>
            </a:r>
            <a:br>
              <a:rPr lang="nl-NL" dirty="0">
                <a:latin typeface="Comic Sans MS" panose="030F0702030302020204" pitchFamily="66" charset="0"/>
              </a:rPr>
            </a:br>
            <a:br>
              <a:rPr lang="nl-NL" sz="800" dirty="0">
                <a:latin typeface="Comic Sans MS" panose="030F0702030302020204" pitchFamily="66" charset="0"/>
              </a:rPr>
            </a:br>
            <a:r>
              <a:rPr lang="nl-NL" dirty="0">
                <a:latin typeface="Comic Sans MS" panose="030F0702030302020204" pitchFamily="66" charset="0"/>
              </a:rPr>
              <a:t>van jouw </a:t>
            </a:r>
            <a:r>
              <a:rPr lang="nl-NL" dirty="0" err="1">
                <a:latin typeface="Comic Sans MS" panose="030F0702030302020204" pitchFamily="66" charset="0"/>
              </a:rPr>
              <a:t>Lodebar</a:t>
            </a:r>
            <a:r>
              <a:rPr lang="nl-NL" dirty="0">
                <a:latin typeface="Comic Sans MS" panose="030F0702030302020204" pitchFamily="66" charset="0"/>
              </a:rPr>
              <a:t>, </a:t>
            </a:r>
            <a:br>
              <a:rPr lang="nl-NL" sz="800" dirty="0">
                <a:latin typeface="Comic Sans MS" panose="030F0702030302020204" pitchFamily="66" charset="0"/>
              </a:rPr>
            </a:br>
            <a:br>
              <a:rPr lang="nl-NL" sz="800" dirty="0">
                <a:latin typeface="Comic Sans MS" panose="030F0702030302020204" pitchFamily="66" charset="0"/>
              </a:rPr>
            </a:br>
            <a:r>
              <a:rPr lang="nl-NL" dirty="0">
                <a:solidFill>
                  <a:srgbClr val="3E0000"/>
                </a:solidFill>
                <a:latin typeface="Comic Sans MS" panose="030F0702030302020204" pitchFamily="66" charset="0"/>
              </a:rPr>
              <a:t>waar je angstig weg-</a:t>
            </a:r>
            <a:br>
              <a:rPr lang="nl-NL" dirty="0">
                <a:solidFill>
                  <a:srgbClr val="3E0000"/>
                </a:solidFill>
                <a:latin typeface="Comic Sans MS" panose="030F0702030302020204" pitchFamily="66" charset="0"/>
              </a:rPr>
            </a:br>
            <a:r>
              <a:rPr lang="nl-NL" dirty="0">
                <a:solidFill>
                  <a:srgbClr val="3E0000"/>
                </a:solidFill>
                <a:latin typeface="Comic Sans MS" panose="030F0702030302020204" pitchFamily="66" charset="0"/>
              </a:rPr>
              <a:t>schuilt.</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
            <a:ext cx="9413096" cy="6858001"/>
          </a:xfrm>
          <a:prstGeom prst="rect">
            <a:avLst/>
          </a:prstGeom>
        </p:spPr>
      </p:pic>
    </p:spTree>
    <p:extLst>
      <p:ext uri="{BB962C8B-B14F-4D97-AF65-F5344CB8AC3E}">
        <p14:creationId xmlns:p14="http://schemas.microsoft.com/office/powerpoint/2010/main" val="34194535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707</Words>
  <Application>Microsoft Office PowerPoint</Application>
  <PresentationFormat>Breedbeeld</PresentationFormat>
  <Paragraphs>44</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Comic Sans MS</vt:lpstr>
      <vt:lpstr>Georgia</vt:lpstr>
      <vt:lpstr>Kantoorthema</vt:lpstr>
      <vt:lpstr>Waarom ben je bang?     Ben je soms ook voor jezelf op de vlucht? </vt:lpstr>
      <vt:lpstr>Wat zal  er gebeuren als je wegvlucht     en jezelf steeds meer isoleert  van anderen?</vt:lpstr>
      <vt:lpstr>Dan zullen de muren van angstige, depressieve gedachten zich steeds verder toesluiten in het naar binnen gekeerde leven</vt:lpstr>
      <vt:lpstr>Hoe de angst kan worden overwonnen zie je in de geschiedenis van  David en Mefiboseth  in 2 Samuël 9.  De gehandicapte zoon van Jonathan en kleinzoon van koning Saul leefde in angst voor David, de nieuwe koning van Israël.  Waarom hoefde hij niet bang te zijn voor David? </vt:lpstr>
      <vt:lpstr>Mefiboseth werd als vijfjarige door zijn verzorgster opgepakt om dreigend gevaar  te ontvluchten, maar zij liet hem  in de haastige paniek vallen. (2 Sam 4:4).   Hij raakte daardoor verlamd aan beide voeten. Vanaf dat moment hield hij zich schuil in het verre oord ‘Lodebar’  ( in Het Hebreeuwse ‘een ding van niets’.)    Hij hoefde echter niet bang te zijn voor David.  Zo kun je jezelf ook verbergen voor God,  Die je zoekt…</vt:lpstr>
      <vt:lpstr>Voorbeeld van jongen die een mailadres had met mug10@hotmail...  Waarom?  Hij was gepest, maar wist zich daarna geliefd.</vt:lpstr>
      <vt:lpstr>Lodebar was een zeer dor land,  een Borderland.    Koning David  liet Mefiboseth   uit dat verre grensgebied halen,   omdat hij hem  zoveel waard was…</vt:lpstr>
      <vt:lpstr>Schuil bij het kruis gelovig bij Jezus.      Samen met Hem ben je pas echt waardevol.</vt:lpstr>
      <vt:lpstr>Kom uit de donkere plaats   van jouw Lodebar,   waar je angstig weg- schuilt.</vt:lpstr>
      <vt:lpstr>Kom uit het verwarde bos  van je denken  tot  Jezus,  het Licht der wereld.</vt:lpstr>
      <vt:lpstr> God is liefde  (1 Joh.4:8)  We lezen in 1 Joh.4:18:   ‘Er is in de liefde geen angst, maar de volkomen liefde werpt de vrees uit.’    In 1 Joh.4:19 wordt gesteld:    ‘Wij hebben Hem lief,  omdat Hij ons eerst  liefgehad heeft.’ </vt:lpstr>
      <vt:lpstr>Hier zie je uitgebeeld hoe David Mefiboseth hartelijk ontvangt.    Denk hierbij aan de liefde van Koning Jezus tot een gelovige.</vt:lpstr>
      <vt:lpstr>PowerPoint-presentatie</vt:lpstr>
      <vt:lpstr>David wilde hem genade en liefde bewijzen,   en hem  aan zijn tafel hebben,  samen met zijn helden.    Welke heldendaad had hij met zijn verlamde benen kunnen doen voor David?  Wat zag David in hem?  Wat ziet God in je  als je gelooft?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Waarom ben je bang?     Ben je soms ook voor jezelf op de vlucht?</dc:title>
  <dc:creator>Jan</dc:creator>
  <cp:lastModifiedBy>Jan</cp:lastModifiedBy>
  <cp:revision>15</cp:revision>
  <dcterms:created xsi:type="dcterms:W3CDTF">2018-08-30T18:53:01Z</dcterms:created>
  <dcterms:modified xsi:type="dcterms:W3CDTF">2023-05-13T17:56:22Z</dcterms:modified>
</cp:coreProperties>
</file>