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0000"/>
    <a:srgbClr val="544000"/>
    <a:srgbClr val="2A4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91DE6B2-FB55-4993-BBA9-0547AF85E54C}" type="datetimeFigureOut">
              <a:rPr lang="nl-NL" smtClean="0"/>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300648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91DE6B2-FB55-4993-BBA9-0547AF85E54C}" type="datetimeFigureOut">
              <a:rPr lang="nl-NL" smtClean="0"/>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104046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91DE6B2-FB55-4993-BBA9-0547AF85E54C}" type="datetimeFigureOut">
              <a:rPr lang="nl-NL" smtClean="0"/>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421750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91DE6B2-FB55-4993-BBA9-0547AF85E54C}" type="datetimeFigureOut">
              <a:rPr lang="nl-NL" smtClean="0"/>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292116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91DE6B2-FB55-4993-BBA9-0547AF85E54C}" type="datetimeFigureOut">
              <a:rPr lang="nl-NL" smtClean="0"/>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92921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91DE6B2-FB55-4993-BBA9-0547AF85E54C}" type="datetimeFigureOut">
              <a:rPr lang="nl-NL" smtClean="0"/>
              <a:t>13-12-2016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357171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91DE6B2-FB55-4993-BBA9-0547AF85E54C}" type="datetimeFigureOut">
              <a:rPr lang="nl-NL" smtClean="0"/>
              <a:t>13-12-2016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109276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91DE6B2-FB55-4993-BBA9-0547AF85E54C}" type="datetimeFigureOut">
              <a:rPr lang="nl-NL" smtClean="0"/>
              <a:t>13-12-2016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275908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1DE6B2-FB55-4993-BBA9-0547AF85E54C}" type="datetimeFigureOut">
              <a:rPr lang="nl-NL" smtClean="0"/>
              <a:t>13-12-2016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271708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91DE6B2-FB55-4993-BBA9-0547AF85E54C}" type="datetimeFigureOut">
              <a:rPr lang="nl-NL" smtClean="0"/>
              <a:t>13-12-2016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102569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91DE6B2-FB55-4993-BBA9-0547AF85E54C}" type="datetimeFigureOut">
              <a:rPr lang="nl-NL" smtClean="0"/>
              <a:t>13-12-2016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FBF135-3DB5-4A52-AEFC-7E7526C4C35B}" type="slidenum">
              <a:rPr lang="nl-NL" smtClean="0"/>
              <a:t>‹nr.›</a:t>
            </a:fld>
            <a:endParaRPr lang="nl-NL"/>
          </a:p>
        </p:txBody>
      </p:sp>
    </p:spTree>
    <p:extLst>
      <p:ext uri="{BB962C8B-B14F-4D97-AF65-F5344CB8AC3E}">
        <p14:creationId xmlns:p14="http://schemas.microsoft.com/office/powerpoint/2010/main" val="51352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DE6B2-FB55-4993-BBA9-0547AF85E54C}" type="datetimeFigureOut">
              <a:rPr lang="nl-NL" smtClean="0"/>
              <a:t>13-12-2016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BF135-3DB5-4A52-AEFC-7E7526C4C35B}" type="slidenum">
              <a:rPr lang="nl-NL" smtClean="0"/>
              <a:t>‹nr.›</a:t>
            </a:fld>
            <a:endParaRPr lang="nl-NL"/>
          </a:p>
        </p:txBody>
      </p:sp>
    </p:spTree>
    <p:extLst>
      <p:ext uri="{BB962C8B-B14F-4D97-AF65-F5344CB8AC3E}">
        <p14:creationId xmlns:p14="http://schemas.microsoft.com/office/powerpoint/2010/main" val="615470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762478" y="0"/>
            <a:ext cx="4429522" cy="6858000"/>
          </a:xfrm>
        </p:spPr>
        <p:txBody>
          <a:bodyPr>
            <a:normAutofit fontScale="90000"/>
          </a:bodyPr>
          <a:lstStyle/>
          <a:p>
            <a:pPr algn="ctr"/>
            <a:r>
              <a:rPr lang="nl-NL" sz="4700" b="1" dirty="0" smtClean="0">
                <a:solidFill>
                  <a:srgbClr val="002060"/>
                </a:solidFill>
                <a:latin typeface="+mn-lt"/>
              </a:rPr>
              <a:t>Abraham is de vader van de gelovigen.</a:t>
            </a:r>
            <a:br>
              <a:rPr lang="nl-NL" sz="4700" b="1" dirty="0" smtClean="0">
                <a:solidFill>
                  <a:srgbClr val="002060"/>
                </a:solidFill>
                <a:latin typeface="+mn-lt"/>
              </a:rPr>
            </a:br>
            <a:r>
              <a:rPr lang="nl-NL" sz="4700" b="1" dirty="0" smtClean="0">
                <a:solidFill>
                  <a:srgbClr val="002060"/>
                </a:solidFill>
                <a:latin typeface="+mn-lt"/>
              </a:rPr>
              <a:t> </a:t>
            </a:r>
            <a:r>
              <a:rPr lang="nl-NL" sz="4700" b="1" u="sng" dirty="0" smtClean="0">
                <a:solidFill>
                  <a:srgbClr val="480000"/>
                </a:solidFill>
                <a:latin typeface="+mn-lt"/>
              </a:rPr>
              <a:t>Geloof zoals hij!</a:t>
            </a:r>
            <a:br>
              <a:rPr lang="nl-NL" sz="4700" b="1" u="sng" dirty="0" smtClean="0">
                <a:solidFill>
                  <a:srgbClr val="480000"/>
                </a:solidFill>
                <a:latin typeface="+mn-lt"/>
              </a:rPr>
            </a:br>
            <a:r>
              <a:rPr lang="nl-NL" sz="4700" b="1" dirty="0" smtClean="0">
                <a:latin typeface="+mn-lt"/>
              </a:rPr>
              <a:t>Hij bleef geloven in de beloften van God. </a:t>
            </a:r>
            <a:r>
              <a:rPr lang="nl-NL" sz="4700" b="1" dirty="0" smtClean="0">
                <a:solidFill>
                  <a:srgbClr val="544000"/>
                </a:solidFill>
                <a:latin typeface="+mn-lt"/>
              </a:rPr>
              <a:t/>
            </a:r>
            <a:br>
              <a:rPr lang="nl-NL" sz="4700" b="1" dirty="0" smtClean="0">
                <a:solidFill>
                  <a:srgbClr val="544000"/>
                </a:solidFill>
                <a:latin typeface="+mn-lt"/>
              </a:rPr>
            </a:br>
            <a:r>
              <a:rPr lang="nl-NL" sz="4700" b="1" dirty="0" smtClean="0">
                <a:solidFill>
                  <a:srgbClr val="002060"/>
                </a:solidFill>
                <a:latin typeface="+mn-lt"/>
              </a:rPr>
              <a:t>Daardoor was hij </a:t>
            </a:r>
            <a:r>
              <a:rPr lang="nl-NL" sz="4700" b="1" dirty="0" smtClean="0">
                <a:solidFill>
                  <a:srgbClr val="480000"/>
                </a:solidFill>
                <a:latin typeface="+mn-lt"/>
              </a:rPr>
              <a:t>(en zijn wij...) </a:t>
            </a:r>
            <a:br>
              <a:rPr lang="nl-NL" sz="4700" b="1" dirty="0" smtClean="0">
                <a:solidFill>
                  <a:srgbClr val="480000"/>
                </a:solidFill>
                <a:latin typeface="+mn-lt"/>
              </a:rPr>
            </a:br>
            <a:r>
              <a:rPr lang="nl-NL" sz="4700" b="1" dirty="0" smtClean="0">
                <a:solidFill>
                  <a:srgbClr val="002060"/>
                </a:solidFill>
                <a:latin typeface="+mn-lt"/>
              </a:rPr>
              <a:t>door genade  rechtvaardig.</a:t>
            </a:r>
            <a:br>
              <a:rPr lang="nl-NL" sz="4700" b="1" dirty="0" smtClean="0">
                <a:solidFill>
                  <a:srgbClr val="002060"/>
                </a:solidFill>
                <a:latin typeface="+mn-lt"/>
              </a:rPr>
            </a:br>
            <a:r>
              <a:rPr lang="nl-NL" sz="3600" b="1" dirty="0" smtClean="0">
                <a:latin typeface="+mn-lt"/>
              </a:rPr>
              <a:t>Zie Romeinen 4</a:t>
            </a:r>
            <a:endParaRPr lang="nl-NL" sz="3600" b="1" dirty="0">
              <a:latin typeface="+mn-lt"/>
            </a:endParaRPr>
          </a:p>
        </p:txBody>
      </p:sp>
      <p:pic>
        <p:nvPicPr>
          <p:cNvPr id="7" name="Afbeelding 6"/>
          <p:cNvPicPr>
            <a:picLocks noChangeAspect="1"/>
          </p:cNvPicPr>
          <p:nvPr/>
        </p:nvPicPr>
        <p:blipFill>
          <a:blip r:embed="rId2"/>
          <a:stretch>
            <a:fillRect/>
          </a:stretch>
        </p:blipFill>
        <p:spPr>
          <a:xfrm>
            <a:off x="0" y="0"/>
            <a:ext cx="7762477" cy="6858000"/>
          </a:xfrm>
          <a:prstGeom prst="rect">
            <a:avLst/>
          </a:prstGeom>
        </p:spPr>
      </p:pic>
    </p:spTree>
    <p:extLst>
      <p:ext uri="{BB962C8B-B14F-4D97-AF65-F5344CB8AC3E}">
        <p14:creationId xmlns:p14="http://schemas.microsoft.com/office/powerpoint/2010/main" val="2767317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7319" y="0"/>
            <a:ext cx="5634681" cy="6857999"/>
          </a:xfrm>
        </p:spPr>
        <p:txBody>
          <a:bodyPr/>
          <a:lstStyle/>
          <a:p>
            <a:pPr algn="ctr"/>
            <a:r>
              <a:rPr lang="nl-NL" sz="4300" b="1" dirty="0" smtClean="0">
                <a:solidFill>
                  <a:srgbClr val="002060"/>
                </a:solidFill>
                <a:latin typeface="+mn-lt"/>
              </a:rPr>
              <a:t>Hij hoopte en geloofde tegen alles in, dat hij een vader van veel volken zou worden, zoals beloofd was. </a:t>
            </a:r>
            <a:br>
              <a:rPr lang="nl-NL" sz="4300" b="1" dirty="0" smtClean="0">
                <a:solidFill>
                  <a:srgbClr val="002060"/>
                </a:solidFill>
                <a:latin typeface="+mn-lt"/>
              </a:rPr>
            </a:br>
            <a:r>
              <a:rPr lang="nl-NL" sz="800" b="1" dirty="0" smtClean="0">
                <a:solidFill>
                  <a:srgbClr val="544000"/>
                </a:solidFill>
                <a:latin typeface="+mn-lt"/>
              </a:rPr>
              <a:t/>
            </a:r>
            <a:br>
              <a:rPr lang="nl-NL" sz="800" b="1" dirty="0" smtClean="0">
                <a:solidFill>
                  <a:srgbClr val="544000"/>
                </a:solidFill>
                <a:latin typeface="+mn-lt"/>
              </a:rPr>
            </a:br>
            <a:r>
              <a:rPr lang="nl-NL" sz="4300" b="1" dirty="0" smtClean="0">
                <a:solidFill>
                  <a:srgbClr val="544000"/>
                </a:solidFill>
                <a:latin typeface="+mn-lt"/>
              </a:rPr>
              <a:t>Hij verzwakte niet in het geloof, </a:t>
            </a:r>
            <a:br>
              <a:rPr lang="nl-NL" sz="4300" b="1" dirty="0" smtClean="0">
                <a:solidFill>
                  <a:srgbClr val="544000"/>
                </a:solidFill>
                <a:latin typeface="+mn-lt"/>
              </a:rPr>
            </a:br>
            <a:r>
              <a:rPr lang="nl-NL" sz="4300" b="1" dirty="0" smtClean="0">
                <a:solidFill>
                  <a:srgbClr val="2A421A"/>
                </a:solidFill>
                <a:latin typeface="+mn-lt"/>
              </a:rPr>
              <a:t>ondanks dat hij 100 en Sara 90 was, en ze onvruchtbaar waren.</a:t>
            </a:r>
            <a:br>
              <a:rPr lang="nl-NL" sz="4300" b="1" dirty="0" smtClean="0">
                <a:solidFill>
                  <a:srgbClr val="2A421A"/>
                </a:solidFill>
                <a:latin typeface="+mn-lt"/>
              </a:rPr>
            </a:br>
            <a:r>
              <a:rPr lang="nl-NL" sz="3200" b="1" dirty="0" smtClean="0">
                <a:latin typeface="+mn-lt"/>
              </a:rPr>
              <a:t>( Zie. Rom. 4:18-19 )</a:t>
            </a:r>
            <a:endParaRPr lang="nl-NL" sz="3200" b="1" dirty="0">
              <a:latin typeface="+mn-lt"/>
            </a:endParaRPr>
          </a:p>
        </p:txBody>
      </p:sp>
      <p:pic>
        <p:nvPicPr>
          <p:cNvPr id="5" name="Afbeelding 4"/>
          <p:cNvPicPr>
            <a:picLocks noChangeAspect="1"/>
          </p:cNvPicPr>
          <p:nvPr/>
        </p:nvPicPr>
        <p:blipFill>
          <a:blip r:embed="rId2"/>
          <a:stretch>
            <a:fillRect/>
          </a:stretch>
        </p:blipFill>
        <p:spPr>
          <a:xfrm>
            <a:off x="-1" y="1"/>
            <a:ext cx="6557320" cy="6871610"/>
          </a:xfrm>
          <a:prstGeom prst="rect">
            <a:avLst/>
          </a:prstGeom>
        </p:spPr>
      </p:pic>
    </p:spTree>
    <p:extLst>
      <p:ext uri="{BB962C8B-B14F-4D97-AF65-F5344CB8AC3E}">
        <p14:creationId xmlns:p14="http://schemas.microsoft.com/office/powerpoint/2010/main" val="1896184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81816" y="0"/>
            <a:ext cx="6310184" cy="6858000"/>
          </a:xfrm>
        </p:spPr>
        <p:txBody>
          <a:bodyPr>
            <a:normAutofit fontScale="90000"/>
          </a:bodyPr>
          <a:lstStyle/>
          <a:p>
            <a:pPr algn="ctr"/>
            <a:r>
              <a:rPr lang="nl-NL" sz="3800" b="1" dirty="0" smtClean="0">
                <a:solidFill>
                  <a:srgbClr val="544000"/>
                </a:solidFill>
                <a:latin typeface="+mn-lt"/>
              </a:rPr>
              <a:t>We lezen in Romeinen 4:20-22 over het geloof van Abraham:</a:t>
            </a:r>
            <a:br>
              <a:rPr lang="nl-NL" sz="3800" b="1" dirty="0" smtClean="0">
                <a:solidFill>
                  <a:srgbClr val="544000"/>
                </a:solidFill>
                <a:latin typeface="+mn-lt"/>
              </a:rPr>
            </a:br>
            <a:r>
              <a:rPr lang="nl-NL" sz="4200" b="1" dirty="0" smtClean="0">
                <a:solidFill>
                  <a:srgbClr val="002060"/>
                </a:solidFill>
                <a:latin typeface="+mn-lt"/>
              </a:rPr>
              <a:t>‘En hij heeft aan de belofte van God niet getwijfeld door ongeloof, maar werd gesterkt in het geloof, </a:t>
            </a:r>
            <a:br>
              <a:rPr lang="nl-NL" sz="4200" b="1" dirty="0" smtClean="0">
                <a:solidFill>
                  <a:srgbClr val="002060"/>
                </a:solidFill>
                <a:latin typeface="+mn-lt"/>
              </a:rPr>
            </a:br>
            <a:r>
              <a:rPr lang="nl-NL" sz="4200" b="1" dirty="0" smtClean="0">
                <a:solidFill>
                  <a:srgbClr val="480000"/>
                </a:solidFill>
                <a:latin typeface="+mn-lt"/>
              </a:rPr>
              <a:t>terwijl hij God de eer gaf. </a:t>
            </a:r>
            <a:br>
              <a:rPr lang="nl-NL" sz="4200" b="1" dirty="0" smtClean="0">
                <a:solidFill>
                  <a:srgbClr val="480000"/>
                </a:solidFill>
                <a:latin typeface="+mn-lt"/>
              </a:rPr>
            </a:br>
            <a:r>
              <a:rPr lang="nl-NL" sz="4200" b="1" dirty="0" smtClean="0">
                <a:solidFill>
                  <a:srgbClr val="002060"/>
                </a:solidFill>
                <a:latin typeface="+mn-lt"/>
              </a:rPr>
              <a:t>Hij was er ten volle van overtuigd dat God ook machtig was te doen wat beloofd was. </a:t>
            </a:r>
            <a:br>
              <a:rPr lang="nl-NL" sz="4200" b="1" dirty="0" smtClean="0">
                <a:solidFill>
                  <a:srgbClr val="002060"/>
                </a:solidFill>
                <a:latin typeface="+mn-lt"/>
              </a:rPr>
            </a:br>
            <a:r>
              <a:rPr lang="nl-NL" sz="4200" b="1" dirty="0" smtClean="0">
                <a:solidFill>
                  <a:srgbClr val="480000"/>
                </a:solidFill>
                <a:latin typeface="+mn-lt"/>
              </a:rPr>
              <a:t>Daarom ook is het hem tot gerechtigheid gerekend.’</a:t>
            </a:r>
            <a:endParaRPr lang="nl-NL" sz="4200" b="1" dirty="0">
              <a:solidFill>
                <a:srgbClr val="480000"/>
              </a:solidFill>
              <a:latin typeface="+mn-lt"/>
            </a:endParaRPr>
          </a:p>
        </p:txBody>
      </p:sp>
      <p:pic>
        <p:nvPicPr>
          <p:cNvPr id="5" name="Afbeelding 4"/>
          <p:cNvPicPr>
            <a:picLocks noChangeAspect="1"/>
          </p:cNvPicPr>
          <p:nvPr/>
        </p:nvPicPr>
        <p:blipFill>
          <a:blip r:embed="rId2"/>
          <a:stretch>
            <a:fillRect/>
          </a:stretch>
        </p:blipFill>
        <p:spPr>
          <a:xfrm>
            <a:off x="0" y="0"/>
            <a:ext cx="5881816" cy="6867943"/>
          </a:xfrm>
          <a:prstGeom prst="rect">
            <a:avLst/>
          </a:prstGeom>
        </p:spPr>
      </p:pic>
    </p:spTree>
    <p:extLst>
      <p:ext uri="{BB962C8B-B14F-4D97-AF65-F5344CB8AC3E}">
        <p14:creationId xmlns:p14="http://schemas.microsoft.com/office/powerpoint/2010/main" val="109051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32172" y="0"/>
            <a:ext cx="7059828" cy="6858000"/>
          </a:xfrm>
        </p:spPr>
        <p:txBody>
          <a:bodyPr/>
          <a:lstStyle/>
          <a:p>
            <a:pPr algn="ctr"/>
            <a:r>
              <a:rPr lang="nl-NL" b="1" dirty="0" smtClean="0">
                <a:solidFill>
                  <a:srgbClr val="002060"/>
                </a:solidFill>
                <a:latin typeface="+mn-lt"/>
              </a:rPr>
              <a:t>Het geloof van Abraham werd zwaar op de proef gesteld, </a:t>
            </a:r>
            <a:br>
              <a:rPr lang="nl-NL" b="1" dirty="0" smtClean="0">
                <a:solidFill>
                  <a:srgbClr val="002060"/>
                </a:solidFill>
                <a:latin typeface="+mn-lt"/>
              </a:rPr>
            </a:br>
            <a:r>
              <a:rPr lang="nl-NL" sz="3600" b="1" dirty="0" smtClean="0">
                <a:latin typeface="+mn-lt"/>
              </a:rPr>
              <a:t>zoals we lezen in Genesis 22. </a:t>
            </a:r>
            <a:r>
              <a:rPr lang="nl-NL" b="1" dirty="0" smtClean="0">
                <a:latin typeface="+mn-lt"/>
              </a:rPr>
              <a:t/>
            </a:r>
            <a:br>
              <a:rPr lang="nl-NL" b="1" dirty="0" smtClean="0">
                <a:latin typeface="+mn-lt"/>
              </a:rPr>
            </a:br>
            <a:r>
              <a:rPr lang="nl-NL" b="1" dirty="0" smtClean="0">
                <a:solidFill>
                  <a:srgbClr val="002060"/>
                </a:solidFill>
                <a:latin typeface="+mn-lt"/>
              </a:rPr>
              <a:t>Hij moest zijn geliefde zoon van de belofte offeren. </a:t>
            </a:r>
            <a:r>
              <a:rPr lang="nl-NL" b="1" dirty="0" smtClean="0">
                <a:latin typeface="+mn-lt"/>
              </a:rPr>
              <a:t/>
            </a:r>
            <a:br>
              <a:rPr lang="nl-NL" b="1" dirty="0" smtClean="0">
                <a:latin typeface="+mn-lt"/>
              </a:rPr>
            </a:br>
            <a:r>
              <a:rPr lang="nl-NL" b="1" dirty="0" smtClean="0">
                <a:latin typeface="+mn-lt"/>
              </a:rPr>
              <a:t>Op de derde dag </a:t>
            </a:r>
            <a:r>
              <a:rPr lang="nl-NL" b="1" dirty="0" smtClean="0">
                <a:latin typeface="+mn-lt"/>
              </a:rPr>
              <a:t>van de reis </a:t>
            </a:r>
            <a:r>
              <a:rPr lang="nl-NL" b="1" dirty="0" smtClean="0">
                <a:latin typeface="+mn-lt"/>
              </a:rPr>
              <a:t>met Izak naar </a:t>
            </a:r>
            <a:r>
              <a:rPr lang="nl-NL" b="1" dirty="0" err="1" smtClean="0">
                <a:latin typeface="+mn-lt"/>
              </a:rPr>
              <a:t>Moria</a:t>
            </a:r>
            <a:r>
              <a:rPr lang="nl-NL" b="1" dirty="0" smtClean="0">
                <a:latin typeface="+mn-lt"/>
              </a:rPr>
              <a:t>, zei Abraham in het geloof tot zijn knechten: </a:t>
            </a:r>
            <a:r>
              <a:rPr lang="nl-NL" b="1" dirty="0" smtClean="0">
                <a:solidFill>
                  <a:srgbClr val="480000"/>
                </a:solidFill>
                <a:latin typeface="+mn-lt"/>
              </a:rPr>
              <a:t>‘Wij zullen bij jullie terugkeren</a:t>
            </a:r>
            <a:r>
              <a:rPr lang="nl-NL" b="1" dirty="0" smtClean="0">
                <a:latin typeface="+mn-lt"/>
              </a:rPr>
              <a:t>’ </a:t>
            </a:r>
            <a:r>
              <a:rPr lang="nl-NL" sz="3600" b="1" dirty="0" smtClean="0">
                <a:latin typeface="+mn-lt"/>
              </a:rPr>
              <a:t>(vers 5)</a:t>
            </a:r>
            <a:endParaRPr lang="nl-NL" sz="3600" b="1" dirty="0">
              <a:latin typeface="+mn-lt"/>
            </a:endParaRPr>
          </a:p>
        </p:txBody>
      </p:sp>
      <p:pic>
        <p:nvPicPr>
          <p:cNvPr id="4" name="Afbeelding 3"/>
          <p:cNvPicPr>
            <a:picLocks noChangeAspect="1"/>
          </p:cNvPicPr>
          <p:nvPr/>
        </p:nvPicPr>
        <p:blipFill>
          <a:blip r:embed="rId2"/>
          <a:stretch>
            <a:fillRect/>
          </a:stretch>
        </p:blipFill>
        <p:spPr>
          <a:xfrm>
            <a:off x="-1" y="0"/>
            <a:ext cx="5132173" cy="6873348"/>
          </a:xfrm>
          <a:prstGeom prst="rect">
            <a:avLst/>
          </a:prstGeom>
        </p:spPr>
      </p:pic>
    </p:spTree>
    <p:extLst>
      <p:ext uri="{BB962C8B-B14F-4D97-AF65-F5344CB8AC3E}">
        <p14:creationId xmlns:p14="http://schemas.microsoft.com/office/powerpoint/2010/main" val="152414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2876" y="0"/>
            <a:ext cx="6689124" cy="6857834"/>
          </a:xfrm>
        </p:spPr>
        <p:txBody>
          <a:bodyPr>
            <a:normAutofit/>
          </a:bodyPr>
          <a:lstStyle/>
          <a:p>
            <a:pPr algn="ctr"/>
            <a:r>
              <a:rPr lang="nl-NL" b="1" dirty="0" smtClean="0">
                <a:solidFill>
                  <a:srgbClr val="002060"/>
                </a:solidFill>
                <a:latin typeface="+mn-lt"/>
              </a:rPr>
              <a:t>Abraham wist dat God Izak uit de doden zou kunnen opwekken, en kon daarom zijn Izak opofferen, toen hij op de proef werd gesteld </a:t>
            </a:r>
            <a:r>
              <a:rPr lang="nl-NL" sz="3600" b="1" dirty="0" smtClean="0">
                <a:latin typeface="+mn-lt"/>
              </a:rPr>
              <a:t>(zie Hebr. 11:17-19). </a:t>
            </a:r>
            <a:r>
              <a:rPr lang="nl-NL" b="1" dirty="0" smtClean="0">
                <a:latin typeface="+mn-lt"/>
              </a:rPr>
              <a:t/>
            </a:r>
            <a:br>
              <a:rPr lang="nl-NL" b="1" dirty="0" smtClean="0">
                <a:latin typeface="+mn-lt"/>
              </a:rPr>
            </a:br>
            <a:r>
              <a:rPr lang="nl-NL" b="1" dirty="0" smtClean="0">
                <a:latin typeface="+mn-lt"/>
              </a:rPr>
              <a:t>Hij werd door God getest in liefde en gehoorzaamheid. </a:t>
            </a:r>
            <a:br>
              <a:rPr lang="nl-NL" b="1" dirty="0" smtClean="0">
                <a:latin typeface="+mn-lt"/>
              </a:rPr>
            </a:br>
            <a:r>
              <a:rPr lang="nl-NL" b="1" dirty="0" smtClean="0">
                <a:solidFill>
                  <a:srgbClr val="480000"/>
                </a:solidFill>
                <a:latin typeface="+mn-lt"/>
              </a:rPr>
              <a:t>De HEERE voorzag in een ram in de plaats van Izak op de latere tempelberg.</a:t>
            </a:r>
            <a:endParaRPr lang="nl-NL" b="1" dirty="0">
              <a:solidFill>
                <a:srgbClr val="480000"/>
              </a:solidFill>
              <a:latin typeface="+mn-lt"/>
            </a:endParaRPr>
          </a:p>
        </p:txBody>
      </p:sp>
      <p:pic>
        <p:nvPicPr>
          <p:cNvPr id="5" name="Afbeelding 4"/>
          <p:cNvPicPr>
            <a:picLocks noChangeAspect="1"/>
          </p:cNvPicPr>
          <p:nvPr/>
        </p:nvPicPr>
        <p:blipFill>
          <a:blip r:embed="rId2"/>
          <a:stretch>
            <a:fillRect/>
          </a:stretch>
        </p:blipFill>
        <p:spPr>
          <a:xfrm>
            <a:off x="0" y="0"/>
            <a:ext cx="5502876" cy="6857834"/>
          </a:xfrm>
          <a:prstGeom prst="rect">
            <a:avLst/>
          </a:prstGeom>
        </p:spPr>
      </p:pic>
    </p:spTree>
    <p:extLst>
      <p:ext uri="{BB962C8B-B14F-4D97-AF65-F5344CB8AC3E}">
        <p14:creationId xmlns:p14="http://schemas.microsoft.com/office/powerpoint/2010/main" val="3313790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2942" y="0"/>
            <a:ext cx="5829059" cy="6857999"/>
          </a:xfrm>
        </p:spPr>
        <p:txBody>
          <a:bodyPr>
            <a:normAutofit fontScale="90000"/>
          </a:bodyPr>
          <a:lstStyle/>
          <a:p>
            <a:pPr algn="ctr"/>
            <a:r>
              <a:rPr lang="nl-NL" b="1" dirty="0" smtClean="0">
                <a:latin typeface="+mn-lt"/>
              </a:rPr>
              <a:t>Het geloof wordt getest, om sterker te worden. </a:t>
            </a:r>
            <a:r>
              <a:rPr lang="nl-NL" b="1" dirty="0" smtClean="0">
                <a:solidFill>
                  <a:schemeClr val="accent5">
                    <a:lumMod val="50000"/>
                  </a:schemeClr>
                </a:solidFill>
                <a:latin typeface="+mn-lt"/>
              </a:rPr>
              <a:t>Welk offer wil je brengen om het Lam te kunnen zien? </a:t>
            </a:r>
            <a:br>
              <a:rPr lang="nl-NL" b="1" dirty="0" smtClean="0">
                <a:solidFill>
                  <a:schemeClr val="accent5">
                    <a:lumMod val="50000"/>
                  </a:schemeClr>
                </a:solidFill>
                <a:latin typeface="+mn-lt"/>
              </a:rPr>
            </a:br>
            <a:r>
              <a:rPr lang="nl-NL" sz="4700" b="1" dirty="0" smtClean="0">
                <a:latin typeface="+mn-lt"/>
              </a:rPr>
              <a:t>Wat staat er in de weg voor je volle overgave</a:t>
            </a:r>
            <a:br>
              <a:rPr lang="nl-NL" sz="4700" b="1" dirty="0" smtClean="0">
                <a:latin typeface="+mn-lt"/>
              </a:rPr>
            </a:br>
            <a:r>
              <a:rPr lang="nl-NL" sz="4700" b="1" dirty="0" smtClean="0">
                <a:latin typeface="+mn-lt"/>
              </a:rPr>
              <a:t> aan God? </a:t>
            </a:r>
            <a:br>
              <a:rPr lang="nl-NL" sz="4700" b="1" dirty="0" smtClean="0">
                <a:latin typeface="+mn-lt"/>
              </a:rPr>
            </a:br>
            <a:r>
              <a:rPr lang="nl-NL" sz="4700" b="1" dirty="0" smtClean="0">
                <a:solidFill>
                  <a:srgbClr val="480000"/>
                </a:solidFill>
                <a:latin typeface="+mn-lt"/>
              </a:rPr>
              <a:t>om te zien op het offer van Jezus?</a:t>
            </a:r>
            <a:r>
              <a:rPr lang="nl-NL" sz="800" b="1" dirty="0" smtClean="0">
                <a:latin typeface="+mn-lt"/>
              </a:rPr>
              <a:t/>
            </a:r>
            <a:br>
              <a:rPr lang="nl-NL" sz="800" b="1" dirty="0" smtClean="0">
                <a:latin typeface="+mn-lt"/>
              </a:rPr>
            </a:br>
            <a:r>
              <a:rPr lang="nl-NL" sz="4700" b="1" dirty="0" smtClean="0">
                <a:solidFill>
                  <a:srgbClr val="002060"/>
                </a:solidFill>
                <a:latin typeface="+mn-lt"/>
              </a:rPr>
              <a:t>Kom maar… en God zal voorzien!</a:t>
            </a:r>
            <a:endParaRPr lang="nl-NL" sz="4700" b="1" dirty="0">
              <a:solidFill>
                <a:srgbClr val="002060"/>
              </a:solidFill>
              <a:latin typeface="+mn-lt"/>
            </a:endParaRPr>
          </a:p>
        </p:txBody>
      </p:sp>
      <p:pic>
        <p:nvPicPr>
          <p:cNvPr id="4" name="Afbeelding 3"/>
          <p:cNvPicPr>
            <a:picLocks noChangeAspect="1"/>
          </p:cNvPicPr>
          <p:nvPr/>
        </p:nvPicPr>
        <p:blipFill>
          <a:blip r:embed="rId2"/>
          <a:stretch>
            <a:fillRect/>
          </a:stretch>
        </p:blipFill>
        <p:spPr>
          <a:xfrm>
            <a:off x="0" y="0"/>
            <a:ext cx="6362942" cy="6857999"/>
          </a:xfrm>
          <a:prstGeom prst="rect">
            <a:avLst/>
          </a:prstGeom>
        </p:spPr>
      </p:pic>
    </p:spTree>
    <p:extLst>
      <p:ext uri="{BB962C8B-B14F-4D97-AF65-F5344CB8AC3E}">
        <p14:creationId xmlns:p14="http://schemas.microsoft.com/office/powerpoint/2010/main" val="2590860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106</Words>
  <Application>Microsoft Office PowerPoint</Application>
  <PresentationFormat>Breedbeeld</PresentationFormat>
  <Paragraphs>6</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Abraham is de vader van de gelovigen.  Geloof zoals hij! Hij bleef geloven in de beloften van God.  Daardoor was hij (en zijn wij...)  door genade  rechtvaardig. Zie Romeinen 4</vt:lpstr>
      <vt:lpstr>Hij hoopte en geloofde tegen alles in, dat hij een vader van veel volken zou worden, zoals beloofd was.   Hij verzwakte niet in het geloof,  ondanks dat hij 100 en Sara 90 was, en ze onvruchtbaar waren. ( Zie. Rom. 4:18-19 )</vt:lpstr>
      <vt:lpstr>We lezen in Romeinen 4:20-22 over het geloof van Abraham: ‘En hij heeft aan de belofte van God niet getwijfeld door ongeloof, maar werd gesterkt in het geloof,  terwijl hij God de eer gaf.  Hij was er ten volle van overtuigd dat God ook machtig was te doen wat beloofd was.  Daarom ook is het hem tot gerechtigheid gerekend.’</vt:lpstr>
      <vt:lpstr>Het geloof van Abraham werd zwaar op de proef gesteld,  zoals we lezen in Genesis 22.  Hij moest zijn geliefde zoon van de belofte offeren.  Op de derde dag van de reis met Izak naar Moria, zei Abraham in het geloof tot zijn knechten: ‘Wij zullen bij jullie terugkeren’ (vers 5)</vt:lpstr>
      <vt:lpstr>Abraham wist dat God Izak uit de doden zou kunnen opwekken, en kon daarom zijn Izak opofferen, toen hij op de proef werd gesteld (zie Hebr. 11:17-19).  Hij werd door God getest in liefde en gehoorzaamheid.  De HEERE voorzag in een ram in de plaats van Izak op de latere tempelberg.</vt:lpstr>
      <vt:lpstr>Het geloof wordt getest, om sterker te worden. Welk offer wil je brengen om het Lam te kunnen zien?  Wat staat er in de weg voor je volle overgave  aan God?  om te zien op het offer van Jezus? Kom maar… en God zal voorzien!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is de vader van de gelovigen.  Hij bleef geloven in de beloften van God.  Daardoor was hij door de genade van God rechtvaardig. Zie Romeinen 4</dc:title>
  <dc:creator>Jan</dc:creator>
  <cp:lastModifiedBy>Jan</cp:lastModifiedBy>
  <cp:revision>11</cp:revision>
  <dcterms:created xsi:type="dcterms:W3CDTF">2016-12-13T13:43:18Z</dcterms:created>
  <dcterms:modified xsi:type="dcterms:W3CDTF">2016-12-13T14:49:03Z</dcterms:modified>
</cp:coreProperties>
</file>