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57" r:id="rId3"/>
    <p:sldId id="263" r:id="rId4"/>
    <p:sldId id="262" r:id="rId5"/>
    <p:sldId id="266" r:id="rId6"/>
    <p:sldId id="258" r:id="rId7"/>
    <p:sldId id="259" r:id="rId8"/>
    <p:sldId id="256" r:id="rId9"/>
    <p:sldId id="264" r:id="rId10"/>
    <p:sldId id="261" r:id="rId11"/>
    <p:sldId id="273" r:id="rId12"/>
    <p:sldId id="272" r:id="rId13"/>
    <p:sldId id="265" r:id="rId14"/>
    <p:sldId id="267" r:id="rId15"/>
    <p:sldId id="268" r:id="rId16"/>
    <p:sldId id="269" r:id="rId17"/>
    <p:sldId id="270" r:id="rId18"/>
    <p:sldId id="275" r:id="rId19"/>
    <p:sldId id="274" r:id="rId2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smtClean="0"/>
              <a:t>Klik om de stijl te bewerken</a:t>
            </a:r>
            <a:endParaRPr lang="nl-NL"/>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F53B5B2A-04BE-4F1D-884D-64DEFA161EB1}" type="datetimeFigureOut">
              <a:rPr lang="nl-NL" smtClean="0"/>
              <a:t>5-7-2016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61CED2CA-8B76-4F9C-91AD-0BC7577CEBC4}" type="slidenum">
              <a:rPr lang="nl-NL" smtClean="0"/>
              <a:t>‹nr.›</a:t>
            </a:fld>
            <a:endParaRPr lang="nl-NL"/>
          </a:p>
        </p:txBody>
      </p:sp>
    </p:spTree>
    <p:extLst>
      <p:ext uri="{BB962C8B-B14F-4D97-AF65-F5344CB8AC3E}">
        <p14:creationId xmlns:p14="http://schemas.microsoft.com/office/powerpoint/2010/main" val="158467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F53B5B2A-04BE-4F1D-884D-64DEFA161EB1}" type="datetimeFigureOut">
              <a:rPr lang="nl-NL" smtClean="0"/>
              <a:t>5-7-2016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61CED2CA-8B76-4F9C-91AD-0BC7577CEBC4}" type="slidenum">
              <a:rPr lang="nl-NL" smtClean="0"/>
              <a:t>‹nr.›</a:t>
            </a:fld>
            <a:endParaRPr lang="nl-NL"/>
          </a:p>
        </p:txBody>
      </p:sp>
    </p:spTree>
    <p:extLst>
      <p:ext uri="{BB962C8B-B14F-4D97-AF65-F5344CB8AC3E}">
        <p14:creationId xmlns:p14="http://schemas.microsoft.com/office/powerpoint/2010/main" val="20034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F53B5B2A-04BE-4F1D-884D-64DEFA161EB1}" type="datetimeFigureOut">
              <a:rPr lang="nl-NL" smtClean="0"/>
              <a:t>5-7-2016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61CED2CA-8B76-4F9C-91AD-0BC7577CEBC4}" type="slidenum">
              <a:rPr lang="nl-NL" smtClean="0"/>
              <a:t>‹nr.›</a:t>
            </a:fld>
            <a:endParaRPr lang="nl-NL"/>
          </a:p>
        </p:txBody>
      </p:sp>
    </p:spTree>
    <p:extLst>
      <p:ext uri="{BB962C8B-B14F-4D97-AF65-F5344CB8AC3E}">
        <p14:creationId xmlns:p14="http://schemas.microsoft.com/office/powerpoint/2010/main" val="2808999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F53B5B2A-04BE-4F1D-884D-64DEFA161EB1}" type="datetimeFigureOut">
              <a:rPr lang="nl-NL" smtClean="0"/>
              <a:t>5-7-2016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61CED2CA-8B76-4F9C-91AD-0BC7577CEBC4}" type="slidenum">
              <a:rPr lang="nl-NL" smtClean="0"/>
              <a:t>‹nr.›</a:t>
            </a:fld>
            <a:endParaRPr lang="nl-NL"/>
          </a:p>
        </p:txBody>
      </p:sp>
    </p:spTree>
    <p:extLst>
      <p:ext uri="{BB962C8B-B14F-4D97-AF65-F5344CB8AC3E}">
        <p14:creationId xmlns:p14="http://schemas.microsoft.com/office/powerpoint/2010/main" val="1852257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smtClean="0"/>
              <a:t>Klik om de stijl te bewerken</a:t>
            </a:r>
            <a:endParaRPr lang="nl-NL"/>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F53B5B2A-04BE-4F1D-884D-64DEFA161EB1}" type="datetimeFigureOut">
              <a:rPr lang="nl-NL" smtClean="0"/>
              <a:t>5-7-2016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61CED2CA-8B76-4F9C-91AD-0BC7577CEBC4}" type="slidenum">
              <a:rPr lang="nl-NL" smtClean="0"/>
              <a:t>‹nr.›</a:t>
            </a:fld>
            <a:endParaRPr lang="nl-NL"/>
          </a:p>
        </p:txBody>
      </p:sp>
    </p:spTree>
    <p:extLst>
      <p:ext uri="{BB962C8B-B14F-4D97-AF65-F5344CB8AC3E}">
        <p14:creationId xmlns:p14="http://schemas.microsoft.com/office/powerpoint/2010/main" val="2590092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838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6172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F53B5B2A-04BE-4F1D-884D-64DEFA161EB1}" type="datetimeFigureOut">
              <a:rPr lang="nl-NL" smtClean="0"/>
              <a:t>5-7-2016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61CED2CA-8B76-4F9C-91AD-0BC7577CEBC4}" type="slidenum">
              <a:rPr lang="nl-NL" smtClean="0"/>
              <a:t>‹nr.›</a:t>
            </a:fld>
            <a:endParaRPr lang="nl-NL"/>
          </a:p>
        </p:txBody>
      </p:sp>
    </p:spTree>
    <p:extLst>
      <p:ext uri="{BB962C8B-B14F-4D97-AF65-F5344CB8AC3E}">
        <p14:creationId xmlns:p14="http://schemas.microsoft.com/office/powerpoint/2010/main" val="417158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smtClean="0"/>
              <a:t>Klik om de stijl te bewerken</a:t>
            </a:r>
            <a:endParaRPr lang="nl-NL"/>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F53B5B2A-04BE-4F1D-884D-64DEFA161EB1}" type="datetimeFigureOut">
              <a:rPr lang="nl-NL" smtClean="0"/>
              <a:t>5-7-2016</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61CED2CA-8B76-4F9C-91AD-0BC7577CEBC4}" type="slidenum">
              <a:rPr lang="nl-NL" smtClean="0"/>
              <a:t>‹nr.›</a:t>
            </a:fld>
            <a:endParaRPr lang="nl-NL"/>
          </a:p>
        </p:txBody>
      </p:sp>
    </p:spTree>
    <p:extLst>
      <p:ext uri="{BB962C8B-B14F-4D97-AF65-F5344CB8AC3E}">
        <p14:creationId xmlns:p14="http://schemas.microsoft.com/office/powerpoint/2010/main" val="2435492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F53B5B2A-04BE-4F1D-884D-64DEFA161EB1}" type="datetimeFigureOut">
              <a:rPr lang="nl-NL" smtClean="0"/>
              <a:t>5-7-2016</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61CED2CA-8B76-4F9C-91AD-0BC7577CEBC4}" type="slidenum">
              <a:rPr lang="nl-NL" smtClean="0"/>
              <a:t>‹nr.›</a:t>
            </a:fld>
            <a:endParaRPr lang="nl-NL"/>
          </a:p>
        </p:txBody>
      </p:sp>
    </p:spTree>
    <p:extLst>
      <p:ext uri="{BB962C8B-B14F-4D97-AF65-F5344CB8AC3E}">
        <p14:creationId xmlns:p14="http://schemas.microsoft.com/office/powerpoint/2010/main" val="391830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F53B5B2A-04BE-4F1D-884D-64DEFA161EB1}" type="datetimeFigureOut">
              <a:rPr lang="nl-NL" smtClean="0"/>
              <a:t>5-7-2016</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61CED2CA-8B76-4F9C-91AD-0BC7577CEBC4}" type="slidenum">
              <a:rPr lang="nl-NL" smtClean="0"/>
              <a:t>‹nr.›</a:t>
            </a:fld>
            <a:endParaRPr lang="nl-NL"/>
          </a:p>
        </p:txBody>
      </p:sp>
    </p:spTree>
    <p:extLst>
      <p:ext uri="{BB962C8B-B14F-4D97-AF65-F5344CB8AC3E}">
        <p14:creationId xmlns:p14="http://schemas.microsoft.com/office/powerpoint/2010/main" val="14148707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F53B5B2A-04BE-4F1D-884D-64DEFA161EB1}" type="datetimeFigureOut">
              <a:rPr lang="nl-NL" smtClean="0"/>
              <a:t>5-7-2016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61CED2CA-8B76-4F9C-91AD-0BC7577CEBC4}" type="slidenum">
              <a:rPr lang="nl-NL" smtClean="0"/>
              <a:t>‹nr.›</a:t>
            </a:fld>
            <a:endParaRPr lang="nl-NL"/>
          </a:p>
        </p:txBody>
      </p:sp>
    </p:spTree>
    <p:extLst>
      <p:ext uri="{BB962C8B-B14F-4D97-AF65-F5344CB8AC3E}">
        <p14:creationId xmlns:p14="http://schemas.microsoft.com/office/powerpoint/2010/main" val="1085699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F53B5B2A-04BE-4F1D-884D-64DEFA161EB1}" type="datetimeFigureOut">
              <a:rPr lang="nl-NL" smtClean="0"/>
              <a:t>5-7-2016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61CED2CA-8B76-4F9C-91AD-0BC7577CEBC4}" type="slidenum">
              <a:rPr lang="nl-NL" smtClean="0"/>
              <a:t>‹nr.›</a:t>
            </a:fld>
            <a:endParaRPr lang="nl-NL"/>
          </a:p>
        </p:txBody>
      </p:sp>
    </p:spTree>
    <p:extLst>
      <p:ext uri="{BB962C8B-B14F-4D97-AF65-F5344CB8AC3E}">
        <p14:creationId xmlns:p14="http://schemas.microsoft.com/office/powerpoint/2010/main" val="6875941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3B5B2A-04BE-4F1D-884D-64DEFA161EB1}" type="datetimeFigureOut">
              <a:rPr lang="nl-NL" smtClean="0"/>
              <a:t>5-7-2016</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CED2CA-8B76-4F9C-91AD-0BC7577CEBC4}" type="slidenum">
              <a:rPr lang="nl-NL" smtClean="0"/>
              <a:t>‹nr.›</a:t>
            </a:fld>
            <a:endParaRPr lang="nl-NL"/>
          </a:p>
        </p:txBody>
      </p:sp>
    </p:spTree>
    <p:extLst>
      <p:ext uri="{BB962C8B-B14F-4D97-AF65-F5344CB8AC3E}">
        <p14:creationId xmlns:p14="http://schemas.microsoft.com/office/powerpoint/2010/main" val="25385791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510676" y="64736"/>
            <a:ext cx="6570731" cy="6627377"/>
          </a:xfrm>
        </p:spPr>
        <p:txBody>
          <a:bodyPr>
            <a:normAutofit/>
          </a:bodyPr>
          <a:lstStyle/>
          <a:p>
            <a:pPr algn="ctr"/>
            <a:r>
              <a:rPr lang="nl-NL" sz="4800" b="1" dirty="0" smtClean="0">
                <a:latin typeface="+mn-lt"/>
              </a:rPr>
              <a:t>Hoe worden we verlost van de </a:t>
            </a:r>
            <a:r>
              <a:rPr lang="nl-NL" sz="4800" b="1" dirty="0" smtClean="0">
                <a:latin typeface="+mn-lt"/>
              </a:rPr>
              <a:t>kwade </a:t>
            </a:r>
            <a:r>
              <a:rPr lang="nl-NL" sz="4800" b="1" dirty="0" smtClean="0">
                <a:latin typeface="+mn-lt"/>
              </a:rPr>
              <a:t>en </a:t>
            </a:r>
            <a:r>
              <a:rPr lang="nl-NL" sz="4800" b="1" dirty="0" smtClean="0">
                <a:latin typeface="+mn-lt"/>
              </a:rPr>
              <a:t>misleidende </a:t>
            </a:r>
            <a:r>
              <a:rPr lang="nl-NL" sz="4800" b="1" dirty="0" smtClean="0">
                <a:latin typeface="+mn-lt"/>
              </a:rPr>
              <a:t>ingevingen in onze gedachten?</a:t>
            </a:r>
            <a:br>
              <a:rPr lang="nl-NL" sz="4800" b="1" dirty="0" smtClean="0">
                <a:latin typeface="+mn-lt"/>
              </a:rPr>
            </a:br>
            <a:r>
              <a:rPr lang="nl-NL" sz="4800" b="1" dirty="0" smtClean="0">
                <a:latin typeface="+mn-lt"/>
              </a:rPr>
              <a:t> </a:t>
            </a:r>
            <a:br>
              <a:rPr lang="nl-NL" sz="4800" b="1" dirty="0" smtClean="0">
                <a:latin typeface="+mn-lt"/>
              </a:rPr>
            </a:br>
            <a:r>
              <a:rPr lang="nl-NL" sz="4800" b="1" dirty="0" smtClean="0">
                <a:solidFill>
                  <a:srgbClr val="993300"/>
                </a:solidFill>
                <a:latin typeface="+mn-lt"/>
              </a:rPr>
              <a:t>Waar doe je het raam van je denken voor open?</a:t>
            </a:r>
            <a:endParaRPr lang="nl-NL" sz="4800" b="1" dirty="0">
              <a:solidFill>
                <a:srgbClr val="993300"/>
              </a:solidFill>
              <a:latin typeface="+mn-lt"/>
            </a:endParaRPr>
          </a:p>
        </p:txBody>
      </p:sp>
      <p:pic>
        <p:nvPicPr>
          <p:cNvPr id="5122" name="Picture 2" descr="http://www.pastoralehulpverleningjongeren.nl/wp-content/uploads/2011/06/Hoe-word-je-verlost-van-de-boze.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182" y="-74533"/>
            <a:ext cx="5792500" cy="69932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75247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5413572" y="267037"/>
            <a:ext cx="6554548" cy="6590964"/>
          </a:xfrm>
        </p:spPr>
        <p:txBody>
          <a:bodyPr>
            <a:normAutofit fontScale="90000"/>
          </a:bodyPr>
          <a:lstStyle/>
          <a:p>
            <a:pPr algn="ctr"/>
            <a:r>
              <a:rPr lang="nl-NL" sz="5300" b="1" dirty="0" smtClean="0">
                <a:solidFill>
                  <a:schemeClr val="accent2">
                    <a:lumMod val="50000"/>
                  </a:schemeClr>
                </a:solidFill>
                <a:latin typeface="+mn-lt"/>
              </a:rPr>
              <a:t>Gebruik het schild van het geloof</a:t>
            </a:r>
            <a:r>
              <a:rPr lang="nl-NL" sz="3600" b="1" dirty="0" smtClean="0">
                <a:latin typeface="+mn-lt"/>
              </a:rPr>
              <a:t/>
            </a:r>
            <a:br>
              <a:rPr lang="nl-NL" sz="3600" b="1" dirty="0" smtClean="0">
                <a:latin typeface="+mn-lt"/>
              </a:rPr>
            </a:br>
            <a:r>
              <a:rPr lang="nl-NL" sz="3600" b="1" dirty="0">
                <a:latin typeface="+mn-lt"/>
              </a:rPr>
              <a:t/>
            </a:r>
            <a:br>
              <a:rPr lang="nl-NL" sz="3600" b="1" dirty="0">
                <a:latin typeface="+mn-lt"/>
              </a:rPr>
            </a:br>
            <a:r>
              <a:rPr lang="nl-NL" sz="3800" b="1" dirty="0" smtClean="0">
                <a:latin typeface="+mn-lt"/>
              </a:rPr>
              <a:t>Dr. Neil Anderson:</a:t>
            </a:r>
            <a:br>
              <a:rPr lang="nl-NL" sz="3800" b="1" dirty="0" smtClean="0">
                <a:latin typeface="+mn-lt"/>
              </a:rPr>
            </a:br>
            <a:r>
              <a:rPr lang="nl-NL" sz="3800" b="1" dirty="0" smtClean="0">
                <a:latin typeface="+mn-lt"/>
              </a:rPr>
              <a:t> ‘Als </a:t>
            </a:r>
            <a:r>
              <a:rPr lang="nl-NL" sz="3800" b="1" dirty="0">
                <a:latin typeface="+mn-lt"/>
              </a:rPr>
              <a:t>gelovigen zouden we geen aandacht moeten schenken aan verleidelijke, beschuldigende en misleidende gedachten. </a:t>
            </a:r>
            <a:r>
              <a:rPr lang="nl-NL" sz="3800" b="1" dirty="0" smtClean="0">
                <a:latin typeface="+mn-lt"/>
              </a:rPr>
              <a:t/>
            </a:r>
            <a:br>
              <a:rPr lang="nl-NL" sz="3800" b="1" dirty="0" smtClean="0">
                <a:latin typeface="+mn-lt"/>
              </a:rPr>
            </a:br>
            <a:r>
              <a:rPr lang="nl-NL" sz="3800" b="1" dirty="0" smtClean="0">
                <a:latin typeface="+mn-lt"/>
              </a:rPr>
              <a:t>Wij </a:t>
            </a:r>
            <a:r>
              <a:rPr lang="nl-NL" sz="3800" b="1" dirty="0">
                <a:latin typeface="+mn-lt"/>
              </a:rPr>
              <a:t>moeten de wapenrusting van God aandoen, het schild van geloof opnemen en tegenstand bieden aan satans vurige pijlen die op onze gedachten gericht zijn.’</a:t>
            </a:r>
            <a:br>
              <a:rPr lang="nl-NL" sz="3800" b="1" dirty="0">
                <a:latin typeface="+mn-lt"/>
              </a:rPr>
            </a:br>
            <a:endParaRPr lang="nl-NL" sz="3800" b="1" dirty="0">
              <a:latin typeface="+mn-lt"/>
            </a:endParaRPr>
          </a:p>
        </p:txBody>
      </p:sp>
      <p:pic>
        <p:nvPicPr>
          <p:cNvPr id="2" name="Afbeelding 1"/>
          <p:cNvPicPr>
            <a:picLocks noChangeAspect="1"/>
          </p:cNvPicPr>
          <p:nvPr/>
        </p:nvPicPr>
        <p:blipFill>
          <a:blip r:embed="rId2"/>
          <a:stretch>
            <a:fillRect/>
          </a:stretch>
        </p:blipFill>
        <p:spPr>
          <a:xfrm>
            <a:off x="0" y="-10198"/>
            <a:ext cx="5203180" cy="6868198"/>
          </a:xfrm>
          <a:prstGeom prst="rect">
            <a:avLst/>
          </a:prstGeom>
        </p:spPr>
      </p:pic>
    </p:spTree>
    <p:extLst>
      <p:ext uri="{BB962C8B-B14F-4D97-AF65-F5344CB8AC3E}">
        <p14:creationId xmlns:p14="http://schemas.microsoft.com/office/powerpoint/2010/main" val="12042909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492240" y="131805"/>
            <a:ext cx="5699760" cy="6726194"/>
          </a:xfrm>
        </p:spPr>
        <p:txBody>
          <a:bodyPr>
            <a:normAutofit fontScale="90000"/>
          </a:bodyPr>
          <a:lstStyle/>
          <a:p>
            <a:pPr algn="ctr"/>
            <a:r>
              <a:rPr lang="nl-NL" sz="3600" dirty="0" smtClean="0">
                <a:latin typeface="+mn-lt"/>
              </a:rPr>
              <a:t/>
            </a:r>
            <a:br>
              <a:rPr lang="nl-NL" sz="3600" dirty="0" smtClean="0">
                <a:latin typeface="+mn-lt"/>
              </a:rPr>
            </a:br>
            <a:r>
              <a:rPr lang="nl-NL" sz="3600" dirty="0">
                <a:latin typeface="+mn-lt"/>
              </a:rPr>
              <a:t/>
            </a:r>
            <a:br>
              <a:rPr lang="nl-NL" sz="3600" dirty="0">
                <a:latin typeface="+mn-lt"/>
              </a:rPr>
            </a:br>
            <a:r>
              <a:rPr lang="nl-NL" sz="3600" dirty="0" smtClean="0">
                <a:latin typeface="+mn-lt"/>
              </a:rPr>
              <a:t>Paulus leert ons in </a:t>
            </a:r>
            <a:r>
              <a:rPr lang="nl-NL" sz="3600" dirty="0">
                <a:latin typeface="+mn-lt"/>
              </a:rPr>
              <a:t>2 </a:t>
            </a:r>
            <a:r>
              <a:rPr lang="nl-NL" sz="3600" dirty="0" smtClean="0">
                <a:latin typeface="+mn-lt"/>
              </a:rPr>
              <a:t>Kor.10:4-5:</a:t>
            </a:r>
            <a:br>
              <a:rPr lang="nl-NL" sz="3600" dirty="0" smtClean="0">
                <a:latin typeface="+mn-lt"/>
              </a:rPr>
            </a:br>
            <a:r>
              <a:rPr lang="nl-NL" sz="3600" dirty="0">
                <a:latin typeface="+mn-lt"/>
              </a:rPr>
              <a:t> </a:t>
            </a:r>
            <a:r>
              <a:rPr lang="nl-NL" sz="4000" b="1" dirty="0">
                <a:solidFill>
                  <a:schemeClr val="accent5">
                    <a:lumMod val="50000"/>
                  </a:schemeClr>
                </a:solidFill>
                <a:latin typeface="+mn-lt"/>
              </a:rPr>
              <a:t>‘De wapens van onze strijd zijn immers niet vleselijk, maar krachtig door God, </a:t>
            </a:r>
            <a:r>
              <a:rPr lang="nl-NL" sz="4000" b="1" dirty="0" smtClean="0">
                <a:solidFill>
                  <a:schemeClr val="accent5">
                    <a:lumMod val="50000"/>
                  </a:schemeClr>
                </a:solidFill>
                <a:latin typeface="+mn-lt"/>
              </a:rPr>
              <a:t/>
            </a:r>
            <a:br>
              <a:rPr lang="nl-NL" sz="4000" b="1" dirty="0" smtClean="0">
                <a:solidFill>
                  <a:schemeClr val="accent5">
                    <a:lumMod val="50000"/>
                  </a:schemeClr>
                </a:solidFill>
                <a:latin typeface="+mn-lt"/>
              </a:rPr>
            </a:br>
            <a:r>
              <a:rPr lang="nl-NL" sz="4000" b="1" dirty="0" smtClean="0">
                <a:solidFill>
                  <a:schemeClr val="accent5">
                    <a:lumMod val="50000"/>
                  </a:schemeClr>
                </a:solidFill>
                <a:latin typeface="+mn-lt"/>
              </a:rPr>
              <a:t>tot </a:t>
            </a:r>
            <a:r>
              <a:rPr lang="nl-NL" sz="4000" b="1" dirty="0">
                <a:solidFill>
                  <a:schemeClr val="accent5">
                    <a:lumMod val="50000"/>
                  </a:schemeClr>
                </a:solidFill>
                <a:latin typeface="+mn-lt"/>
              </a:rPr>
              <a:t>afbraak van bolwerken</a:t>
            </a:r>
            <a:r>
              <a:rPr lang="nl-NL" sz="4000" b="1" dirty="0" smtClean="0">
                <a:solidFill>
                  <a:schemeClr val="accent5">
                    <a:lumMod val="50000"/>
                  </a:schemeClr>
                </a:solidFill>
                <a:latin typeface="+mn-lt"/>
              </a:rPr>
              <a:t>.’</a:t>
            </a:r>
            <a:br>
              <a:rPr lang="nl-NL" sz="4000" b="1" dirty="0" smtClean="0">
                <a:solidFill>
                  <a:schemeClr val="accent5">
                    <a:lumMod val="50000"/>
                  </a:schemeClr>
                </a:solidFill>
                <a:latin typeface="+mn-lt"/>
              </a:rPr>
            </a:br>
            <a:r>
              <a:rPr lang="nl-NL" sz="1000" b="1" dirty="0" smtClean="0">
                <a:latin typeface="+mn-lt"/>
              </a:rPr>
              <a:t/>
            </a:r>
            <a:br>
              <a:rPr lang="nl-NL" sz="1000" b="1" dirty="0" smtClean="0">
                <a:latin typeface="+mn-lt"/>
              </a:rPr>
            </a:br>
            <a:r>
              <a:rPr lang="nl-NL" sz="4000" b="1" dirty="0" smtClean="0">
                <a:latin typeface="+mn-lt"/>
              </a:rPr>
              <a:t>’Want </a:t>
            </a:r>
            <a:r>
              <a:rPr lang="nl-NL" sz="4000" b="1" dirty="0">
                <a:latin typeface="+mn-lt"/>
              </a:rPr>
              <a:t>wij breken valse redeneringen af en elke hoogte die zich verheft tegen de kennis van God, </a:t>
            </a:r>
            <a:r>
              <a:rPr lang="nl-NL" sz="4000" b="1" dirty="0" smtClean="0">
                <a:latin typeface="+mn-lt"/>
              </a:rPr>
              <a:t/>
            </a:r>
            <a:br>
              <a:rPr lang="nl-NL" sz="4000" b="1" dirty="0" smtClean="0">
                <a:latin typeface="+mn-lt"/>
              </a:rPr>
            </a:br>
            <a:r>
              <a:rPr lang="nl-NL" sz="4000" b="1" dirty="0" smtClean="0">
                <a:solidFill>
                  <a:schemeClr val="accent5">
                    <a:lumMod val="50000"/>
                  </a:schemeClr>
                </a:solidFill>
                <a:latin typeface="+mn-lt"/>
              </a:rPr>
              <a:t>en </a:t>
            </a:r>
            <a:r>
              <a:rPr lang="nl-NL" sz="4000" b="1" dirty="0">
                <a:solidFill>
                  <a:schemeClr val="accent5">
                    <a:lumMod val="50000"/>
                  </a:schemeClr>
                </a:solidFill>
                <a:latin typeface="+mn-lt"/>
              </a:rPr>
              <a:t>wij nemen elke gedachte gevangen om die te brengen tot de gehoorzaamheid aan Christus.’</a:t>
            </a:r>
            <a:r>
              <a:rPr lang="nl-NL" sz="4000" dirty="0">
                <a:solidFill>
                  <a:schemeClr val="accent5">
                    <a:lumMod val="50000"/>
                  </a:schemeClr>
                </a:solidFill>
              </a:rPr>
              <a:t/>
            </a:r>
            <a:br>
              <a:rPr lang="nl-NL" sz="4000" dirty="0">
                <a:solidFill>
                  <a:schemeClr val="accent5">
                    <a:lumMod val="50000"/>
                  </a:schemeClr>
                </a:solidFill>
              </a:rPr>
            </a:br>
            <a:r>
              <a:rPr lang="nl-NL" sz="4000" dirty="0">
                <a:latin typeface="+mn-lt"/>
              </a:rPr>
              <a:t/>
            </a:r>
            <a:br>
              <a:rPr lang="nl-NL" sz="4000" dirty="0">
                <a:latin typeface="+mn-lt"/>
              </a:rPr>
            </a:br>
            <a:endParaRPr lang="nl-NL" sz="4000" dirty="0">
              <a:latin typeface="+mn-lt"/>
            </a:endParaRPr>
          </a:p>
        </p:txBody>
      </p:sp>
      <p:pic>
        <p:nvPicPr>
          <p:cNvPr id="5124" name="Picture 4" descr="http://www.pastoralehulpverleningjongeren.nl/wp-content/uploads/2015/02/De-wapens-zijn-krachtig-door-God-tot-afbraak-van-bolwerken-284x3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49224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62072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6546457" y="-412693"/>
            <a:ext cx="5551136" cy="7197866"/>
          </a:xfrm>
        </p:spPr>
        <p:txBody>
          <a:bodyPr>
            <a:noAutofit/>
          </a:bodyPr>
          <a:lstStyle/>
          <a:p>
            <a:pPr algn="ctr"/>
            <a:r>
              <a:rPr lang="nl-NL" sz="4000" b="1" dirty="0" smtClean="0">
                <a:latin typeface="+mn-lt"/>
              </a:rPr>
              <a:t/>
            </a:r>
            <a:br>
              <a:rPr lang="nl-NL" sz="4000" b="1" dirty="0" smtClean="0">
                <a:latin typeface="+mn-lt"/>
              </a:rPr>
            </a:br>
            <a:r>
              <a:rPr lang="nl-NL" sz="4000" b="1" dirty="0" smtClean="0">
                <a:latin typeface="+mn-lt"/>
              </a:rPr>
              <a:t>Je hoeft niet bang te zijn als je gelovig ziet op de handen van Jezus. </a:t>
            </a:r>
            <a:r>
              <a:rPr lang="nl-NL" sz="4000" b="1" dirty="0">
                <a:latin typeface="+mn-lt"/>
              </a:rPr>
              <a:t/>
            </a:r>
            <a:br>
              <a:rPr lang="nl-NL" sz="4000" b="1" dirty="0">
                <a:latin typeface="+mn-lt"/>
              </a:rPr>
            </a:br>
            <a:r>
              <a:rPr lang="nl-NL" sz="1400" b="1" dirty="0" smtClean="0">
                <a:latin typeface="+mn-lt"/>
              </a:rPr>
              <a:t/>
            </a:r>
            <a:br>
              <a:rPr lang="nl-NL" sz="1400" b="1" dirty="0" smtClean="0">
                <a:latin typeface="+mn-lt"/>
              </a:rPr>
            </a:br>
            <a:r>
              <a:rPr lang="nl-NL" sz="4000" b="1" dirty="0" smtClean="0">
                <a:latin typeface="+mn-lt"/>
              </a:rPr>
              <a:t>Hij heeft het gif en de pijn weggedragen! </a:t>
            </a:r>
            <a:br>
              <a:rPr lang="nl-NL" sz="4000" b="1" dirty="0" smtClean="0">
                <a:latin typeface="+mn-lt"/>
              </a:rPr>
            </a:br>
            <a:r>
              <a:rPr lang="nl-NL" sz="4000" b="1" dirty="0" smtClean="0">
                <a:latin typeface="+mn-lt"/>
              </a:rPr>
              <a:t/>
            </a:r>
            <a:br>
              <a:rPr lang="nl-NL" sz="4000" b="1" dirty="0" smtClean="0">
                <a:latin typeface="+mn-lt"/>
              </a:rPr>
            </a:br>
            <a:r>
              <a:rPr lang="nl-NL" sz="4000" b="1" dirty="0" smtClean="0">
                <a:solidFill>
                  <a:srgbClr val="002060"/>
                </a:solidFill>
                <a:latin typeface="+mn-lt"/>
              </a:rPr>
              <a:t>Je hoeft niet bang te zijn al dreigt de duivel weer, </a:t>
            </a:r>
            <a:br>
              <a:rPr lang="nl-NL" sz="4000" b="1" dirty="0" smtClean="0">
                <a:solidFill>
                  <a:srgbClr val="002060"/>
                </a:solidFill>
                <a:latin typeface="+mn-lt"/>
              </a:rPr>
            </a:br>
            <a:r>
              <a:rPr lang="nl-NL" sz="1400" b="1" dirty="0" smtClean="0">
                <a:solidFill>
                  <a:srgbClr val="002060"/>
                </a:solidFill>
                <a:latin typeface="+mn-lt"/>
              </a:rPr>
              <a:t/>
            </a:r>
            <a:br>
              <a:rPr lang="nl-NL" sz="1400" b="1" dirty="0" smtClean="0">
                <a:solidFill>
                  <a:srgbClr val="002060"/>
                </a:solidFill>
                <a:latin typeface="+mn-lt"/>
              </a:rPr>
            </a:br>
            <a:r>
              <a:rPr lang="nl-NL" sz="4000" b="1" dirty="0" smtClean="0">
                <a:solidFill>
                  <a:srgbClr val="002060"/>
                </a:solidFill>
                <a:latin typeface="+mn-lt"/>
              </a:rPr>
              <a:t>leg maar gewoon je hand </a:t>
            </a:r>
            <a:br>
              <a:rPr lang="nl-NL" sz="4000" b="1" dirty="0" smtClean="0">
                <a:solidFill>
                  <a:srgbClr val="002060"/>
                </a:solidFill>
                <a:latin typeface="+mn-lt"/>
              </a:rPr>
            </a:br>
            <a:r>
              <a:rPr lang="nl-NL" sz="4000" b="1" dirty="0" smtClean="0">
                <a:solidFill>
                  <a:srgbClr val="002060"/>
                </a:solidFill>
                <a:latin typeface="+mn-lt"/>
              </a:rPr>
              <a:t>in die van onze Heer.</a:t>
            </a:r>
            <a:endParaRPr lang="nl-NL" sz="4000" b="1" dirty="0">
              <a:solidFill>
                <a:srgbClr val="002060"/>
              </a:solidFill>
              <a:latin typeface="+mn-lt"/>
            </a:endParaRPr>
          </a:p>
        </p:txBody>
      </p:sp>
      <p:pic>
        <p:nvPicPr>
          <p:cNvPr id="2" name="Afbeelding 1"/>
          <p:cNvPicPr>
            <a:picLocks noChangeAspect="1"/>
          </p:cNvPicPr>
          <p:nvPr/>
        </p:nvPicPr>
        <p:blipFill>
          <a:blip r:embed="rId2"/>
          <a:stretch>
            <a:fillRect/>
          </a:stretch>
        </p:blipFill>
        <p:spPr>
          <a:xfrm>
            <a:off x="0" y="1139405"/>
            <a:ext cx="6666762" cy="4579190"/>
          </a:xfrm>
          <a:prstGeom prst="rect">
            <a:avLst/>
          </a:prstGeom>
        </p:spPr>
      </p:pic>
    </p:spTree>
    <p:extLst>
      <p:ext uri="{BB962C8B-B14F-4D97-AF65-F5344CB8AC3E}">
        <p14:creationId xmlns:p14="http://schemas.microsoft.com/office/powerpoint/2010/main" val="32031967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2"/>
          <a:stretch>
            <a:fillRect/>
          </a:stretch>
        </p:blipFill>
        <p:spPr>
          <a:xfrm>
            <a:off x="0" y="239103"/>
            <a:ext cx="5218628" cy="4846740"/>
          </a:xfrm>
          <a:prstGeom prst="rect">
            <a:avLst/>
          </a:prstGeom>
        </p:spPr>
      </p:pic>
      <p:sp>
        <p:nvSpPr>
          <p:cNvPr id="2" name="Titel 1"/>
          <p:cNvSpPr>
            <a:spLocks noGrp="1"/>
          </p:cNvSpPr>
          <p:nvPr>
            <p:ph type="title"/>
          </p:nvPr>
        </p:nvSpPr>
        <p:spPr>
          <a:xfrm>
            <a:off x="5218628" y="97104"/>
            <a:ext cx="6973371" cy="4988739"/>
          </a:xfrm>
        </p:spPr>
        <p:txBody>
          <a:bodyPr>
            <a:noAutofit/>
          </a:bodyPr>
          <a:lstStyle/>
          <a:p>
            <a:r>
              <a:rPr lang="nl-NL" sz="2700" b="1" dirty="0">
                <a:solidFill>
                  <a:prstClr val="black"/>
                </a:solidFill>
                <a:latin typeface="Calibri" panose="020F0502020204030204"/>
              </a:rPr>
              <a:t>- Geef geen gehoor aan de boze influisteringen van demonen.</a:t>
            </a:r>
            <a:r>
              <a:rPr lang="nl-NL" sz="2700" dirty="0">
                <a:solidFill>
                  <a:prstClr val="black"/>
                </a:solidFill>
                <a:latin typeface="Calibri" panose="020F0502020204030204"/>
              </a:rPr>
              <a:t/>
            </a:r>
            <a:br>
              <a:rPr lang="nl-NL" sz="2700" dirty="0">
                <a:solidFill>
                  <a:prstClr val="black"/>
                </a:solidFill>
                <a:latin typeface="Calibri" panose="020F0502020204030204"/>
              </a:rPr>
            </a:br>
            <a:r>
              <a:rPr lang="nl-NL" sz="2700" b="1" dirty="0">
                <a:solidFill>
                  <a:srgbClr val="993300"/>
                </a:solidFill>
                <a:latin typeface="Calibri" panose="020F0502020204030204"/>
              </a:rPr>
              <a:t>- Besef dat ze werken met leugens en manipulatie.</a:t>
            </a:r>
            <a:r>
              <a:rPr lang="nl-NL" sz="2700" dirty="0">
                <a:solidFill>
                  <a:srgbClr val="993300"/>
                </a:solidFill>
                <a:latin typeface="Calibri" panose="020F0502020204030204"/>
              </a:rPr>
              <a:t/>
            </a:r>
            <a:br>
              <a:rPr lang="nl-NL" sz="2700" dirty="0">
                <a:solidFill>
                  <a:srgbClr val="993300"/>
                </a:solidFill>
                <a:latin typeface="Calibri" panose="020F0502020204030204"/>
              </a:rPr>
            </a:br>
            <a:r>
              <a:rPr lang="nl-NL" sz="2700" b="1" dirty="0">
                <a:solidFill>
                  <a:prstClr val="black"/>
                </a:solidFill>
                <a:latin typeface="Calibri" panose="020F0502020204030204"/>
              </a:rPr>
              <a:t>- Weet dat je de boze gedachten niet hoeft te </a:t>
            </a:r>
            <a:r>
              <a:rPr lang="nl-NL" sz="2700" b="1" dirty="0" smtClean="0">
                <a:solidFill>
                  <a:prstClr val="black"/>
                </a:solidFill>
                <a:latin typeface="Calibri" panose="020F0502020204030204"/>
              </a:rPr>
              <a:t>accepteren en </a:t>
            </a:r>
            <a:r>
              <a:rPr lang="nl-NL" sz="2700" b="1" dirty="0">
                <a:solidFill>
                  <a:prstClr val="black"/>
                </a:solidFill>
                <a:latin typeface="Calibri" panose="020F0502020204030204"/>
              </a:rPr>
              <a:t>kunt verwerpen.</a:t>
            </a:r>
            <a:r>
              <a:rPr lang="nl-NL" sz="2700" dirty="0">
                <a:solidFill>
                  <a:prstClr val="black"/>
                </a:solidFill>
                <a:latin typeface="Calibri" panose="020F0502020204030204"/>
              </a:rPr>
              <a:t/>
            </a:r>
            <a:br>
              <a:rPr lang="nl-NL" sz="2700" dirty="0">
                <a:solidFill>
                  <a:prstClr val="black"/>
                </a:solidFill>
                <a:latin typeface="Calibri" panose="020F0502020204030204"/>
              </a:rPr>
            </a:br>
            <a:r>
              <a:rPr lang="nl-NL" sz="2700" b="1" dirty="0">
                <a:solidFill>
                  <a:srgbClr val="993300"/>
                </a:solidFill>
                <a:latin typeface="Calibri" panose="020F0502020204030204"/>
              </a:rPr>
              <a:t>- Weet ook dat je niet zondigt als je de ingevingen niet overneemt</a:t>
            </a:r>
            <a:r>
              <a:rPr lang="nl-NL" sz="2700" b="1" dirty="0" smtClean="0">
                <a:solidFill>
                  <a:srgbClr val="993300"/>
                </a:solidFill>
                <a:latin typeface="Calibri" panose="020F0502020204030204"/>
              </a:rPr>
              <a:t>.</a:t>
            </a:r>
            <a:br>
              <a:rPr lang="nl-NL" sz="2700" b="1" dirty="0" smtClean="0">
                <a:solidFill>
                  <a:srgbClr val="993300"/>
                </a:solidFill>
                <a:latin typeface="Calibri" panose="020F0502020204030204"/>
              </a:rPr>
            </a:br>
            <a:r>
              <a:rPr lang="nl-NL" sz="2700" dirty="0">
                <a:solidFill>
                  <a:srgbClr val="993300"/>
                </a:solidFill>
                <a:latin typeface="Calibri" panose="020F0502020204030204"/>
              </a:rPr>
              <a:t/>
            </a:r>
            <a:br>
              <a:rPr lang="nl-NL" sz="2700" dirty="0">
                <a:solidFill>
                  <a:srgbClr val="993300"/>
                </a:solidFill>
                <a:latin typeface="Calibri" panose="020F0502020204030204"/>
              </a:rPr>
            </a:br>
            <a:r>
              <a:rPr lang="nl-NL" sz="2700" b="1" dirty="0">
                <a:solidFill>
                  <a:prstClr val="black"/>
                </a:solidFill>
                <a:latin typeface="Calibri" panose="020F0502020204030204"/>
              </a:rPr>
              <a:t>- Waak over je gevoelsleven.</a:t>
            </a:r>
            <a:r>
              <a:rPr lang="nl-NL" sz="2700" dirty="0">
                <a:solidFill>
                  <a:prstClr val="black"/>
                </a:solidFill>
                <a:latin typeface="Calibri" panose="020F0502020204030204"/>
              </a:rPr>
              <a:t/>
            </a:r>
            <a:br>
              <a:rPr lang="nl-NL" sz="2700" dirty="0">
                <a:solidFill>
                  <a:prstClr val="black"/>
                </a:solidFill>
                <a:latin typeface="Calibri" panose="020F0502020204030204"/>
              </a:rPr>
            </a:br>
            <a:r>
              <a:rPr lang="nl-NL" sz="2700" b="1" dirty="0">
                <a:solidFill>
                  <a:srgbClr val="993300"/>
                </a:solidFill>
                <a:latin typeface="Calibri" panose="020F0502020204030204"/>
              </a:rPr>
              <a:t>- Let op je gevoelens van boosheid, schuld, afgunst, afwijzing</a:t>
            </a:r>
            <a:r>
              <a:rPr lang="nl-NL" sz="2700" b="1" dirty="0" smtClean="0">
                <a:solidFill>
                  <a:srgbClr val="993300"/>
                </a:solidFill>
                <a:latin typeface="Calibri" panose="020F0502020204030204"/>
              </a:rPr>
              <a:t>, </a:t>
            </a:r>
            <a:r>
              <a:rPr lang="nl-NL" sz="2700" b="1" dirty="0">
                <a:solidFill>
                  <a:srgbClr val="993300"/>
                </a:solidFill>
                <a:latin typeface="Calibri" panose="020F0502020204030204"/>
              </a:rPr>
              <a:t>angst en twijfel.</a:t>
            </a:r>
            <a:r>
              <a:rPr lang="nl-NL" sz="2700" dirty="0">
                <a:solidFill>
                  <a:srgbClr val="993300"/>
                </a:solidFill>
                <a:latin typeface="Calibri" panose="020F0502020204030204"/>
              </a:rPr>
              <a:t/>
            </a:r>
            <a:br>
              <a:rPr lang="nl-NL" sz="2700" dirty="0">
                <a:solidFill>
                  <a:srgbClr val="993300"/>
                </a:solidFill>
                <a:latin typeface="Calibri" panose="020F0502020204030204"/>
              </a:rPr>
            </a:br>
            <a:endParaRPr lang="nl-NL" sz="2700" dirty="0">
              <a:solidFill>
                <a:srgbClr val="993300"/>
              </a:solidFill>
            </a:endParaRPr>
          </a:p>
        </p:txBody>
      </p:sp>
      <p:sp>
        <p:nvSpPr>
          <p:cNvPr id="3" name="Tijdelijke aanduiding voor tekst 2"/>
          <p:cNvSpPr>
            <a:spLocks noGrp="1"/>
          </p:cNvSpPr>
          <p:nvPr>
            <p:ph type="body" idx="1"/>
          </p:nvPr>
        </p:nvSpPr>
        <p:spPr>
          <a:xfrm>
            <a:off x="113288" y="5008970"/>
            <a:ext cx="11814373" cy="1849030"/>
          </a:xfrm>
        </p:spPr>
        <p:txBody>
          <a:bodyPr>
            <a:noAutofit/>
          </a:bodyPr>
          <a:lstStyle/>
          <a:p>
            <a:r>
              <a:rPr lang="nl-NL" sz="2800" b="1" dirty="0" smtClean="0">
                <a:solidFill>
                  <a:prstClr val="black"/>
                </a:solidFill>
                <a:ea typeface="+mj-ea"/>
                <a:cs typeface="+mj-cs"/>
              </a:rPr>
              <a:t>- Zorg </a:t>
            </a:r>
            <a:r>
              <a:rPr lang="nl-NL" sz="2800" b="1" dirty="0">
                <a:solidFill>
                  <a:prstClr val="black"/>
                </a:solidFill>
                <a:ea typeface="+mj-ea"/>
                <a:cs typeface="+mj-cs"/>
              </a:rPr>
              <a:t>ervoor dat deze negatieve gevoelens niet gaan </a:t>
            </a:r>
            <a:r>
              <a:rPr lang="nl-NL" sz="2800" b="1" dirty="0" smtClean="0">
                <a:solidFill>
                  <a:prstClr val="black"/>
                </a:solidFill>
                <a:ea typeface="+mj-ea"/>
                <a:cs typeface="+mj-cs"/>
              </a:rPr>
              <a:t>overheersen </a:t>
            </a:r>
            <a:r>
              <a:rPr lang="nl-NL" sz="2800" b="1" dirty="0">
                <a:solidFill>
                  <a:prstClr val="black"/>
                </a:solidFill>
                <a:ea typeface="+mj-ea"/>
                <a:cs typeface="+mj-cs"/>
              </a:rPr>
              <a:t>in </a:t>
            </a:r>
            <a:r>
              <a:rPr lang="nl-NL" sz="2800" b="1" dirty="0" smtClean="0">
                <a:solidFill>
                  <a:prstClr val="black"/>
                </a:solidFill>
                <a:ea typeface="+mj-ea"/>
                <a:cs typeface="+mj-cs"/>
              </a:rPr>
              <a:t>je</a:t>
            </a:r>
            <a:r>
              <a:rPr lang="nl-NL" sz="2800" b="1" dirty="0">
                <a:solidFill>
                  <a:prstClr val="black"/>
                </a:solidFill>
                <a:ea typeface="+mj-ea"/>
                <a:cs typeface="+mj-cs"/>
              </a:rPr>
              <a:t> leven.</a:t>
            </a:r>
            <a:r>
              <a:rPr lang="nl-NL" sz="2800" dirty="0">
                <a:solidFill>
                  <a:prstClr val="black"/>
                </a:solidFill>
                <a:ea typeface="+mj-ea"/>
                <a:cs typeface="+mj-cs"/>
              </a:rPr>
              <a:t/>
            </a:r>
            <a:br>
              <a:rPr lang="nl-NL" sz="2800" dirty="0">
                <a:solidFill>
                  <a:prstClr val="black"/>
                </a:solidFill>
                <a:ea typeface="+mj-ea"/>
                <a:cs typeface="+mj-cs"/>
              </a:rPr>
            </a:br>
            <a:r>
              <a:rPr lang="nl-NL" sz="2800" b="1" dirty="0">
                <a:solidFill>
                  <a:srgbClr val="993300"/>
                </a:solidFill>
                <a:ea typeface="+mj-ea"/>
                <a:cs typeface="+mj-cs"/>
              </a:rPr>
              <a:t>- Richt je gedachten op positieve en bemoedigende </a:t>
            </a:r>
            <a:r>
              <a:rPr lang="nl-NL" sz="2800" b="1" dirty="0" smtClean="0">
                <a:solidFill>
                  <a:srgbClr val="993300"/>
                </a:solidFill>
                <a:ea typeface="+mj-ea"/>
                <a:cs typeface="+mj-cs"/>
              </a:rPr>
              <a:t>zaken vanuit </a:t>
            </a:r>
            <a:r>
              <a:rPr lang="nl-NL" sz="2800" b="1" dirty="0">
                <a:solidFill>
                  <a:srgbClr val="993300"/>
                </a:solidFill>
                <a:ea typeface="+mj-ea"/>
                <a:cs typeface="+mj-cs"/>
              </a:rPr>
              <a:t>Gods Woord.</a:t>
            </a:r>
            <a:r>
              <a:rPr lang="nl-NL" sz="2800" dirty="0">
                <a:solidFill>
                  <a:srgbClr val="993300"/>
                </a:solidFill>
                <a:ea typeface="+mj-ea"/>
                <a:cs typeface="+mj-cs"/>
              </a:rPr>
              <a:t/>
            </a:r>
            <a:br>
              <a:rPr lang="nl-NL" sz="2800" dirty="0">
                <a:solidFill>
                  <a:srgbClr val="993300"/>
                </a:solidFill>
                <a:ea typeface="+mj-ea"/>
                <a:cs typeface="+mj-cs"/>
              </a:rPr>
            </a:br>
            <a:r>
              <a:rPr lang="nl-NL" sz="2800" b="1" dirty="0">
                <a:solidFill>
                  <a:prstClr val="black"/>
                </a:solidFill>
                <a:ea typeface="+mj-ea"/>
                <a:cs typeface="+mj-cs"/>
              </a:rPr>
              <a:t>- ‘Word niet overwonnen door het kwade</a:t>
            </a:r>
            <a:r>
              <a:rPr lang="nl-NL" sz="2800" b="1" dirty="0" smtClean="0">
                <a:solidFill>
                  <a:prstClr val="black"/>
                </a:solidFill>
                <a:ea typeface="+mj-ea"/>
                <a:cs typeface="+mj-cs"/>
              </a:rPr>
              <a:t>, maar </a:t>
            </a:r>
            <a:r>
              <a:rPr lang="nl-NL" sz="2800" b="1" dirty="0">
                <a:solidFill>
                  <a:prstClr val="black"/>
                </a:solidFill>
                <a:ea typeface="+mj-ea"/>
                <a:cs typeface="+mj-cs"/>
              </a:rPr>
              <a:t>overwin het kwade door het goede’ (Rom.12:21).</a:t>
            </a:r>
            <a:r>
              <a:rPr lang="nl-NL" sz="2800" dirty="0">
                <a:solidFill>
                  <a:prstClr val="black"/>
                </a:solidFill>
                <a:ea typeface="+mj-ea"/>
                <a:cs typeface="+mj-cs"/>
              </a:rPr>
              <a:t/>
            </a:r>
            <a:br>
              <a:rPr lang="nl-NL" sz="2800" dirty="0">
                <a:solidFill>
                  <a:prstClr val="black"/>
                </a:solidFill>
                <a:ea typeface="+mj-ea"/>
                <a:cs typeface="+mj-cs"/>
              </a:rPr>
            </a:br>
            <a:endParaRPr lang="nl-NL" sz="2800" dirty="0"/>
          </a:p>
        </p:txBody>
      </p:sp>
    </p:spTree>
    <p:extLst>
      <p:ext uri="{BB962C8B-B14F-4D97-AF65-F5344CB8AC3E}">
        <p14:creationId xmlns:p14="http://schemas.microsoft.com/office/powerpoint/2010/main" val="4376201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97104" y="1"/>
            <a:ext cx="11984305" cy="7216426"/>
          </a:xfrm>
          <a:prstGeom prst="rect">
            <a:avLst/>
          </a:prstGeom>
        </p:spPr>
        <p:txBody>
          <a:bodyPr wrap="square">
            <a:spAutoFit/>
          </a:bodyPr>
          <a:lstStyle/>
          <a:p>
            <a:pPr fontAlgn="base"/>
            <a:r>
              <a:rPr lang="nl-NL" sz="3200" b="1" i="0" dirty="0" smtClean="0">
                <a:solidFill>
                  <a:srgbClr val="000000"/>
                </a:solidFill>
                <a:effectLst/>
              </a:rPr>
              <a:t>Neil Anderson noemt tien manieren waarop je jezelf misleidend en verkeerd kunt beschermen of verdedigen tegen pijn, afwijzing verwerping. Ik geef hieronder en hierna de door hem opgestelde lijst door:  </a:t>
            </a:r>
          </a:p>
          <a:p>
            <a:pPr marL="742950" indent="-742950" fontAlgn="base">
              <a:buAutoNum type="arabicPeriod"/>
            </a:pPr>
            <a:r>
              <a:rPr lang="nl-NL" sz="4400" b="1" i="0" dirty="0" smtClean="0">
                <a:solidFill>
                  <a:srgbClr val="993300"/>
                </a:solidFill>
                <a:effectLst/>
              </a:rPr>
              <a:t>Ontkenning van de werkelijkheid</a:t>
            </a:r>
          </a:p>
          <a:p>
            <a:pPr fontAlgn="base"/>
            <a:r>
              <a:rPr lang="nl-NL" sz="4400" b="1" i="0" dirty="0" smtClean="0">
                <a:solidFill>
                  <a:srgbClr val="993300"/>
                </a:solidFill>
                <a:effectLst/>
              </a:rPr>
              <a:t>      (bewust of onbewust).</a:t>
            </a:r>
          </a:p>
          <a:p>
            <a:pPr fontAlgn="base"/>
            <a:r>
              <a:rPr lang="nl-NL" sz="4400" b="1" i="0" dirty="0" smtClean="0">
                <a:solidFill>
                  <a:srgbClr val="000000"/>
                </a:solidFill>
                <a:effectLst/>
              </a:rPr>
              <a:t>2.  Fantasie </a:t>
            </a:r>
          </a:p>
          <a:p>
            <a:pPr fontAlgn="base"/>
            <a:r>
              <a:rPr lang="nl-NL" sz="4400" b="1" i="0" dirty="0" smtClean="0">
                <a:solidFill>
                  <a:srgbClr val="000000"/>
                </a:solidFill>
                <a:effectLst/>
              </a:rPr>
              <a:t>     (vlucht uit de realiteit door dagdromen, TV of      film kijken, luisteren naar muziek, spelen met computer of videospelletjes, misbruik van drugs, medicatie of alcohol.</a:t>
            </a:r>
          </a:p>
          <a:p>
            <a:pPr fontAlgn="base"/>
            <a:endParaRPr lang="nl-NL" b="0" i="0" dirty="0">
              <a:solidFill>
                <a:srgbClr val="000000"/>
              </a:solidFill>
              <a:effectLst/>
              <a:latin typeface="Georgia" panose="02040502050405020303" pitchFamily="18" charset="0"/>
            </a:endParaRPr>
          </a:p>
        </p:txBody>
      </p:sp>
    </p:spTree>
    <p:extLst>
      <p:ext uri="{BB962C8B-B14F-4D97-AF65-F5344CB8AC3E}">
        <p14:creationId xmlns:p14="http://schemas.microsoft.com/office/powerpoint/2010/main" val="24301265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129472" y="64736"/>
            <a:ext cx="11984305" cy="6856916"/>
          </a:xfrm>
          <a:prstGeom prst="rect">
            <a:avLst/>
          </a:prstGeom>
        </p:spPr>
        <p:txBody>
          <a:bodyPr wrap="square">
            <a:spAutoFit/>
          </a:bodyPr>
          <a:lstStyle/>
          <a:p>
            <a:pPr fontAlgn="base"/>
            <a:r>
              <a:rPr lang="nl-NL" sz="4400" b="1" i="0" dirty="0" smtClean="0">
                <a:solidFill>
                  <a:srgbClr val="000000"/>
                </a:solidFill>
                <a:effectLst/>
              </a:rPr>
              <a:t>3. Emotioneel isolement </a:t>
            </a:r>
          </a:p>
          <a:p>
            <a:pPr fontAlgn="base"/>
            <a:r>
              <a:rPr lang="nl-NL" sz="4400" b="1" i="0" dirty="0" smtClean="0">
                <a:solidFill>
                  <a:srgbClr val="000000"/>
                </a:solidFill>
                <a:effectLst/>
              </a:rPr>
              <a:t>   (zich terugtrekken van mensen of hen op afstand houden om verwerping te vermijden)</a:t>
            </a:r>
          </a:p>
          <a:p>
            <a:pPr fontAlgn="base"/>
            <a:endParaRPr lang="nl-NL" sz="1400" b="1" i="0" dirty="0" smtClean="0">
              <a:solidFill>
                <a:srgbClr val="993300"/>
              </a:solidFill>
              <a:effectLst/>
            </a:endParaRPr>
          </a:p>
          <a:p>
            <a:pPr fontAlgn="base"/>
            <a:r>
              <a:rPr lang="nl-NL" sz="4400" b="1" i="0" dirty="0" smtClean="0">
                <a:solidFill>
                  <a:srgbClr val="993300"/>
                </a:solidFill>
                <a:effectLst/>
              </a:rPr>
              <a:t>4. Regressie </a:t>
            </a:r>
          </a:p>
          <a:p>
            <a:pPr fontAlgn="base"/>
            <a:r>
              <a:rPr lang="nl-NL" sz="4400" b="1" dirty="0">
                <a:solidFill>
                  <a:srgbClr val="993300"/>
                </a:solidFill>
              </a:rPr>
              <a:t> </a:t>
            </a:r>
            <a:r>
              <a:rPr lang="nl-NL" sz="4400" b="1" dirty="0" smtClean="0">
                <a:solidFill>
                  <a:srgbClr val="993300"/>
                </a:solidFill>
              </a:rPr>
              <a:t>  </a:t>
            </a:r>
            <a:r>
              <a:rPr lang="nl-NL" sz="4400" b="1" i="0" dirty="0" smtClean="0">
                <a:solidFill>
                  <a:srgbClr val="993300"/>
                </a:solidFill>
                <a:effectLst/>
              </a:rPr>
              <a:t>(zich terugtrekken in minder bedreigende tijden).</a:t>
            </a:r>
          </a:p>
          <a:p>
            <a:pPr fontAlgn="base"/>
            <a:endParaRPr lang="nl-NL" sz="1400" b="1" i="0" dirty="0" smtClean="0">
              <a:solidFill>
                <a:srgbClr val="000000"/>
              </a:solidFill>
              <a:effectLst/>
            </a:endParaRPr>
          </a:p>
          <a:p>
            <a:pPr fontAlgn="base"/>
            <a:r>
              <a:rPr lang="nl-NL" sz="4400" b="1" i="0" dirty="0" smtClean="0">
                <a:solidFill>
                  <a:srgbClr val="000000"/>
                </a:solidFill>
                <a:effectLst/>
              </a:rPr>
              <a:t>5. Misplaatste boosheid </a:t>
            </a:r>
          </a:p>
          <a:p>
            <a:pPr fontAlgn="base"/>
            <a:r>
              <a:rPr lang="nl-NL" sz="4400" b="1" i="0" dirty="0" smtClean="0">
                <a:solidFill>
                  <a:srgbClr val="000000"/>
                </a:solidFill>
                <a:effectLst/>
              </a:rPr>
              <a:t>   (frustraties op onschuldige mensen afreageren).</a:t>
            </a:r>
          </a:p>
          <a:p>
            <a:pPr fontAlgn="base"/>
            <a:endParaRPr lang="nl-NL" sz="1400" b="1" i="0" dirty="0" smtClean="0">
              <a:solidFill>
                <a:srgbClr val="993300"/>
              </a:solidFill>
              <a:effectLst/>
            </a:endParaRPr>
          </a:p>
          <a:p>
            <a:pPr fontAlgn="base"/>
            <a:r>
              <a:rPr lang="nl-NL" sz="4400" b="1" i="0" dirty="0" smtClean="0">
                <a:solidFill>
                  <a:srgbClr val="993300"/>
                </a:solidFill>
                <a:effectLst/>
              </a:rPr>
              <a:t>6. Projectie   (aan anderen toeschrijven </a:t>
            </a:r>
          </a:p>
          <a:p>
            <a:pPr fontAlgn="base"/>
            <a:r>
              <a:rPr lang="nl-NL" sz="4400" b="1" dirty="0">
                <a:solidFill>
                  <a:srgbClr val="993300"/>
                </a:solidFill>
              </a:rPr>
              <a:t> </a:t>
            </a:r>
            <a:r>
              <a:rPr lang="nl-NL" sz="4400" b="1" dirty="0" smtClean="0">
                <a:solidFill>
                  <a:srgbClr val="993300"/>
                </a:solidFill>
              </a:rPr>
              <a:t>                       </a:t>
            </a:r>
            <a:r>
              <a:rPr lang="nl-NL" sz="4400" b="1" i="0" dirty="0" smtClean="0">
                <a:solidFill>
                  <a:srgbClr val="993300"/>
                </a:solidFill>
                <a:effectLst/>
              </a:rPr>
              <a:t>wat onaanvaardbaar is voor jezelf).</a:t>
            </a:r>
          </a:p>
        </p:txBody>
      </p:sp>
    </p:spTree>
    <p:extLst>
      <p:ext uri="{BB962C8B-B14F-4D97-AF65-F5344CB8AC3E}">
        <p14:creationId xmlns:p14="http://schemas.microsoft.com/office/powerpoint/2010/main" val="7043645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339865" y="72828"/>
            <a:ext cx="11765819" cy="6921653"/>
          </a:xfrm>
          <a:prstGeom prst="rect">
            <a:avLst/>
          </a:prstGeom>
        </p:spPr>
        <p:txBody>
          <a:bodyPr wrap="square">
            <a:spAutoFit/>
          </a:bodyPr>
          <a:lstStyle/>
          <a:p>
            <a:r>
              <a:rPr lang="nl-NL" sz="4400" b="1" dirty="0" smtClean="0"/>
              <a:t>7. Rationalisatie </a:t>
            </a:r>
          </a:p>
          <a:p>
            <a:r>
              <a:rPr lang="nl-NL" sz="4400" b="1" dirty="0" smtClean="0"/>
              <a:t>    (voor mijn eigen tekortkomingen</a:t>
            </a:r>
          </a:p>
          <a:p>
            <a:r>
              <a:rPr lang="nl-NL" sz="4400" b="1" dirty="0"/>
              <a:t> </a:t>
            </a:r>
            <a:r>
              <a:rPr lang="nl-NL" sz="4400" b="1" dirty="0" smtClean="0"/>
              <a:t>     excuses  gebruiken).</a:t>
            </a:r>
          </a:p>
          <a:p>
            <a:endParaRPr lang="nl-NL" sz="1100" b="1" dirty="0" smtClean="0">
              <a:solidFill>
                <a:srgbClr val="993300"/>
              </a:solidFill>
            </a:endParaRPr>
          </a:p>
          <a:p>
            <a:r>
              <a:rPr lang="nl-NL" sz="4400" b="1" dirty="0" smtClean="0">
                <a:solidFill>
                  <a:srgbClr val="993300"/>
                </a:solidFill>
              </a:rPr>
              <a:t>8. Liegen (zichzelf beschermen door bedrog).</a:t>
            </a:r>
          </a:p>
          <a:p>
            <a:endParaRPr lang="nl-NL" sz="1400" b="1" dirty="0" smtClean="0">
              <a:solidFill>
                <a:srgbClr val="993300"/>
              </a:solidFill>
            </a:endParaRPr>
          </a:p>
          <a:p>
            <a:r>
              <a:rPr lang="nl-NL" sz="4400" b="1" dirty="0" smtClean="0"/>
              <a:t>9. Jezelf en anderen beschuldigen</a:t>
            </a:r>
            <a:endParaRPr lang="nl-NL" sz="1400" b="1" dirty="0" smtClean="0"/>
          </a:p>
          <a:p>
            <a:r>
              <a:rPr lang="nl-NL" sz="4400" b="1" dirty="0" smtClean="0"/>
              <a:t>    (wanneer jij of anderen</a:t>
            </a:r>
          </a:p>
          <a:p>
            <a:r>
              <a:rPr lang="nl-NL" sz="4400" b="1" dirty="0"/>
              <a:t> </a:t>
            </a:r>
            <a:r>
              <a:rPr lang="nl-NL" sz="4400" b="1" dirty="0" smtClean="0"/>
              <a:t>     niet verantwoordelijk zijn).</a:t>
            </a:r>
          </a:p>
          <a:p>
            <a:endParaRPr lang="nl-NL" sz="1100" b="1" dirty="0" smtClean="0">
              <a:solidFill>
                <a:srgbClr val="993300"/>
              </a:solidFill>
            </a:endParaRPr>
          </a:p>
          <a:p>
            <a:r>
              <a:rPr lang="nl-NL" sz="4400" b="1" dirty="0" smtClean="0">
                <a:solidFill>
                  <a:srgbClr val="993300"/>
                </a:solidFill>
              </a:rPr>
              <a:t>10. Hypocrisie </a:t>
            </a:r>
          </a:p>
          <a:p>
            <a:r>
              <a:rPr lang="nl-NL" sz="4400" b="1" dirty="0" smtClean="0">
                <a:solidFill>
                  <a:srgbClr val="993300"/>
                </a:solidFill>
              </a:rPr>
              <a:t>(een verkeerde indruk wekken).</a:t>
            </a:r>
            <a:endParaRPr lang="nl-NL" sz="4400" b="1" dirty="0">
              <a:solidFill>
                <a:srgbClr val="993300"/>
              </a:solidFill>
            </a:endParaRPr>
          </a:p>
        </p:txBody>
      </p:sp>
    </p:spTree>
    <p:extLst>
      <p:ext uri="{BB962C8B-B14F-4D97-AF65-F5344CB8AC3E}">
        <p14:creationId xmlns:p14="http://schemas.microsoft.com/office/powerpoint/2010/main" val="35503618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0" y="631179"/>
            <a:ext cx="11879109" cy="5478423"/>
          </a:xfrm>
          <a:prstGeom prst="rect">
            <a:avLst/>
          </a:prstGeom>
        </p:spPr>
        <p:txBody>
          <a:bodyPr wrap="square">
            <a:spAutoFit/>
          </a:bodyPr>
          <a:lstStyle/>
          <a:p>
            <a:pPr algn="ctr"/>
            <a:r>
              <a:rPr lang="nl-NL" sz="4400" b="1" dirty="0" smtClean="0"/>
              <a:t>Toets jezelf aan deze lijst van Anderson. </a:t>
            </a:r>
          </a:p>
          <a:p>
            <a:pPr marL="571500" indent="-571500" algn="ctr">
              <a:buFontTx/>
              <a:buChar char="-"/>
            </a:pPr>
            <a:endParaRPr lang="nl-NL" sz="1400" b="1" dirty="0" smtClean="0">
              <a:solidFill>
                <a:srgbClr val="993300"/>
              </a:solidFill>
            </a:endParaRPr>
          </a:p>
          <a:p>
            <a:pPr marL="571500" indent="-571500" algn="ctr">
              <a:buFontTx/>
              <a:buChar char="-"/>
            </a:pPr>
            <a:r>
              <a:rPr lang="nl-NL" sz="4400" b="1" dirty="0" smtClean="0">
                <a:solidFill>
                  <a:srgbClr val="993300"/>
                </a:solidFill>
              </a:rPr>
              <a:t>Welke van de genoemde zaken gelden voor jou in mindere of meerdere mate?</a:t>
            </a:r>
          </a:p>
          <a:p>
            <a:pPr marL="571500" indent="-571500" algn="ctr">
              <a:buFontTx/>
              <a:buChar char="-"/>
            </a:pPr>
            <a:endParaRPr lang="nl-NL" sz="1400" b="1" dirty="0" smtClean="0">
              <a:solidFill>
                <a:srgbClr val="993300"/>
              </a:solidFill>
            </a:endParaRPr>
          </a:p>
          <a:p>
            <a:pPr marL="571500" indent="-571500" algn="ctr">
              <a:buFontTx/>
              <a:buChar char="-"/>
            </a:pPr>
            <a:r>
              <a:rPr lang="nl-NL" sz="4400" b="1" dirty="0" smtClean="0"/>
              <a:t>Nummer ze straks in het groepje in volgorde van belangrijkheid.</a:t>
            </a:r>
            <a:endParaRPr lang="nl-NL" sz="1400" b="1" dirty="0" smtClean="0"/>
          </a:p>
          <a:p>
            <a:pPr algn="ctr"/>
            <a:endParaRPr lang="nl-NL" sz="1400" b="1" dirty="0" smtClean="0"/>
          </a:p>
          <a:p>
            <a:pPr algn="ctr"/>
            <a:r>
              <a:rPr lang="nl-NL" sz="4400" b="1" dirty="0" smtClean="0"/>
              <a:t>- Wat het meest voor je geldt, is voor jou dan nummer 1.</a:t>
            </a:r>
            <a:endParaRPr lang="nl-NL" sz="4400" b="1" dirty="0"/>
          </a:p>
        </p:txBody>
      </p:sp>
    </p:spTree>
    <p:extLst>
      <p:ext uri="{BB962C8B-B14F-4D97-AF65-F5344CB8AC3E}">
        <p14:creationId xmlns:p14="http://schemas.microsoft.com/office/powerpoint/2010/main" val="37260975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1" y="0"/>
            <a:ext cx="12192000" cy="7540526"/>
          </a:xfrm>
          <a:prstGeom prst="rect">
            <a:avLst/>
          </a:prstGeom>
        </p:spPr>
        <p:txBody>
          <a:bodyPr wrap="square">
            <a:spAutoFit/>
          </a:bodyPr>
          <a:lstStyle/>
          <a:p>
            <a:pPr algn="ctr"/>
            <a:r>
              <a:rPr lang="nl-NL" sz="3200" b="1" dirty="0" smtClean="0">
                <a:solidFill>
                  <a:schemeClr val="accent2">
                    <a:lumMod val="50000"/>
                  </a:schemeClr>
                </a:solidFill>
              </a:rPr>
              <a:t>In Opwekking 717 wordt gevraagd om de vernieuwing </a:t>
            </a:r>
          </a:p>
          <a:p>
            <a:pPr algn="ctr"/>
            <a:r>
              <a:rPr lang="nl-NL" sz="3200" b="1" dirty="0" smtClean="0">
                <a:solidFill>
                  <a:schemeClr val="accent2">
                    <a:lumMod val="50000"/>
                  </a:schemeClr>
                </a:solidFill>
              </a:rPr>
              <a:t>van ‘een vaste geest in mij’, </a:t>
            </a:r>
          </a:p>
          <a:p>
            <a:pPr algn="ctr"/>
            <a:r>
              <a:rPr lang="nl-NL" sz="3200" b="1" dirty="0" smtClean="0">
                <a:solidFill>
                  <a:schemeClr val="accent2">
                    <a:lumMod val="50000"/>
                  </a:schemeClr>
                </a:solidFill>
              </a:rPr>
              <a:t>die in God alleen rust, en niet afdwaalt. Laat je door Hem leiden!</a:t>
            </a:r>
            <a:endParaRPr lang="nl-NL" sz="1400" b="1" dirty="0" smtClean="0"/>
          </a:p>
          <a:p>
            <a:pPr algn="ctr" fontAlgn="base"/>
            <a:endParaRPr lang="nl-NL" sz="1000" b="1" dirty="0" smtClean="0"/>
          </a:p>
          <a:p>
            <a:pPr algn="ctr" fontAlgn="base"/>
            <a:r>
              <a:rPr lang="nl-NL" sz="4000" b="1" dirty="0" smtClean="0"/>
              <a:t>Stil </a:t>
            </a:r>
            <a:r>
              <a:rPr lang="nl-NL" sz="4000" b="1" dirty="0"/>
              <a:t>mijn ziel wees </a:t>
            </a:r>
            <a:r>
              <a:rPr lang="nl-NL" sz="4000" b="1" dirty="0" smtClean="0"/>
              <a:t>stil, en </a:t>
            </a:r>
            <a:r>
              <a:rPr lang="nl-NL" sz="4000" b="1" dirty="0"/>
              <a:t>wees niet bang</a:t>
            </a:r>
            <a:r>
              <a:rPr lang="nl-NL" sz="4000" dirty="0"/>
              <a:t/>
            </a:r>
            <a:br>
              <a:rPr lang="nl-NL" sz="4000" dirty="0"/>
            </a:br>
            <a:r>
              <a:rPr lang="nl-NL" sz="4000" b="1" dirty="0"/>
              <a:t>voor de onzekerheid van morgen.</a:t>
            </a:r>
            <a:r>
              <a:rPr lang="nl-NL" sz="4000" dirty="0"/>
              <a:t/>
            </a:r>
            <a:br>
              <a:rPr lang="nl-NL" sz="4000" dirty="0"/>
            </a:br>
            <a:r>
              <a:rPr lang="nl-NL" sz="4000" b="1" dirty="0"/>
              <a:t>God omgeeft je </a:t>
            </a:r>
            <a:r>
              <a:rPr lang="nl-NL" sz="4000" b="1" dirty="0" smtClean="0"/>
              <a:t>steeds, Hij </a:t>
            </a:r>
            <a:r>
              <a:rPr lang="nl-NL" sz="4000" b="1" dirty="0"/>
              <a:t>is er bij,</a:t>
            </a:r>
            <a:r>
              <a:rPr lang="nl-NL" sz="4000" dirty="0"/>
              <a:t/>
            </a:r>
            <a:br>
              <a:rPr lang="nl-NL" sz="4000" dirty="0"/>
            </a:br>
            <a:r>
              <a:rPr lang="nl-NL" sz="4000" b="1" dirty="0"/>
              <a:t>in je beproevingen en zorgen</a:t>
            </a:r>
            <a:r>
              <a:rPr lang="nl-NL" sz="4000" b="1" dirty="0" smtClean="0"/>
              <a:t>.</a:t>
            </a:r>
            <a:endParaRPr lang="nl-NL" sz="1400" b="1" dirty="0" smtClean="0"/>
          </a:p>
          <a:p>
            <a:pPr algn="ctr" fontAlgn="base"/>
            <a:endParaRPr lang="nl-NL" sz="1000" b="1" dirty="0" smtClean="0"/>
          </a:p>
          <a:p>
            <a:pPr algn="ctr" fontAlgn="base"/>
            <a:r>
              <a:rPr lang="nl-NL" sz="4000" b="1" dirty="0" smtClean="0">
                <a:solidFill>
                  <a:schemeClr val="accent5">
                    <a:lumMod val="50000"/>
                  </a:schemeClr>
                </a:solidFill>
              </a:rPr>
              <a:t>God, </a:t>
            </a:r>
            <a:r>
              <a:rPr lang="nl-NL" sz="4000" b="1" dirty="0">
                <a:solidFill>
                  <a:schemeClr val="accent5">
                    <a:lumMod val="50000"/>
                  </a:schemeClr>
                </a:solidFill>
              </a:rPr>
              <a:t>U bent mijn </a:t>
            </a:r>
            <a:r>
              <a:rPr lang="nl-NL" sz="4000" b="1" dirty="0" smtClean="0">
                <a:solidFill>
                  <a:schemeClr val="accent5">
                    <a:lumMod val="50000"/>
                  </a:schemeClr>
                </a:solidFill>
              </a:rPr>
              <a:t>God, </a:t>
            </a:r>
          </a:p>
          <a:p>
            <a:pPr algn="ctr" fontAlgn="base"/>
            <a:r>
              <a:rPr lang="nl-NL" sz="4000" b="1" dirty="0" smtClean="0">
                <a:solidFill>
                  <a:schemeClr val="accent5">
                    <a:lumMod val="50000"/>
                  </a:schemeClr>
                </a:solidFill>
              </a:rPr>
              <a:t>en </a:t>
            </a:r>
            <a:r>
              <a:rPr lang="nl-NL" sz="4000" b="1" dirty="0">
                <a:solidFill>
                  <a:schemeClr val="accent5">
                    <a:lumMod val="50000"/>
                  </a:schemeClr>
                </a:solidFill>
              </a:rPr>
              <a:t>ik vertrouw op </a:t>
            </a:r>
            <a:r>
              <a:rPr lang="nl-NL" sz="4000" b="1" dirty="0" smtClean="0">
                <a:solidFill>
                  <a:schemeClr val="accent5">
                    <a:lumMod val="50000"/>
                  </a:schemeClr>
                </a:solidFill>
              </a:rPr>
              <a:t>U, en </a:t>
            </a:r>
            <a:r>
              <a:rPr lang="nl-NL" sz="4000" b="1" dirty="0">
                <a:solidFill>
                  <a:schemeClr val="accent5">
                    <a:lumMod val="50000"/>
                  </a:schemeClr>
                </a:solidFill>
              </a:rPr>
              <a:t>zal niet wankelen.</a:t>
            </a:r>
            <a:r>
              <a:rPr lang="nl-NL" sz="4000" dirty="0">
                <a:solidFill>
                  <a:schemeClr val="accent5">
                    <a:lumMod val="50000"/>
                  </a:schemeClr>
                </a:solidFill>
              </a:rPr>
              <a:t/>
            </a:r>
            <a:br>
              <a:rPr lang="nl-NL" sz="4000" dirty="0">
                <a:solidFill>
                  <a:schemeClr val="accent5">
                    <a:lumMod val="50000"/>
                  </a:schemeClr>
                </a:solidFill>
              </a:rPr>
            </a:br>
            <a:r>
              <a:rPr lang="nl-NL" sz="4000" b="1" dirty="0">
                <a:solidFill>
                  <a:schemeClr val="accent5">
                    <a:lumMod val="50000"/>
                  </a:schemeClr>
                </a:solidFill>
              </a:rPr>
              <a:t>Vredevorst, vernieuw </a:t>
            </a:r>
            <a:r>
              <a:rPr lang="nl-NL" sz="4000" b="1" dirty="0" smtClean="0">
                <a:solidFill>
                  <a:schemeClr val="accent5">
                    <a:lumMod val="50000"/>
                  </a:schemeClr>
                </a:solidFill>
              </a:rPr>
              <a:t>een vaste </a:t>
            </a:r>
            <a:r>
              <a:rPr lang="nl-NL" sz="4000" b="1" dirty="0">
                <a:solidFill>
                  <a:schemeClr val="accent5">
                    <a:lumMod val="50000"/>
                  </a:schemeClr>
                </a:solidFill>
              </a:rPr>
              <a:t>geest binnen in mij,</a:t>
            </a:r>
            <a:r>
              <a:rPr lang="nl-NL" sz="4000" dirty="0">
                <a:solidFill>
                  <a:schemeClr val="accent5">
                    <a:lumMod val="50000"/>
                  </a:schemeClr>
                </a:solidFill>
              </a:rPr>
              <a:t/>
            </a:r>
            <a:br>
              <a:rPr lang="nl-NL" sz="4000" dirty="0">
                <a:solidFill>
                  <a:schemeClr val="accent5">
                    <a:lumMod val="50000"/>
                  </a:schemeClr>
                </a:solidFill>
              </a:rPr>
            </a:br>
            <a:r>
              <a:rPr lang="nl-NL" sz="4000" b="1" dirty="0">
                <a:solidFill>
                  <a:schemeClr val="accent5">
                    <a:lumMod val="50000"/>
                  </a:schemeClr>
                </a:solidFill>
              </a:rPr>
              <a:t>die rust in U alleen.</a:t>
            </a:r>
            <a:endParaRPr lang="nl-NL" sz="4000" dirty="0">
              <a:solidFill>
                <a:schemeClr val="accent5">
                  <a:lumMod val="50000"/>
                </a:schemeClr>
              </a:solidFill>
            </a:endParaRPr>
          </a:p>
          <a:p>
            <a:endParaRPr lang="nl-NL" sz="4000" dirty="0"/>
          </a:p>
        </p:txBody>
      </p:sp>
    </p:spTree>
    <p:extLst>
      <p:ext uri="{BB962C8B-B14F-4D97-AF65-F5344CB8AC3E}">
        <p14:creationId xmlns:p14="http://schemas.microsoft.com/office/powerpoint/2010/main" val="34664228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p:cNvSpPr/>
          <p:nvPr/>
        </p:nvSpPr>
        <p:spPr>
          <a:xfrm>
            <a:off x="0" y="-1"/>
            <a:ext cx="12192000" cy="6709529"/>
          </a:xfrm>
          <a:prstGeom prst="rect">
            <a:avLst/>
          </a:prstGeom>
        </p:spPr>
        <p:txBody>
          <a:bodyPr wrap="square">
            <a:spAutoFit/>
          </a:bodyPr>
          <a:lstStyle/>
          <a:p>
            <a:pPr algn="ctr" fontAlgn="base"/>
            <a:r>
              <a:rPr lang="nl-NL" sz="4000" b="1" i="0" dirty="0" smtClean="0">
                <a:effectLst/>
                <a:latin typeface="Calibri" panose="020F0502020204030204" pitchFamily="34" charset="0"/>
              </a:rPr>
              <a:t>Stil mijn ziel wees stil, en dwaal niet af. </a:t>
            </a:r>
            <a:r>
              <a:rPr lang="nl-NL" sz="4000" b="0" i="0" dirty="0" smtClean="0">
                <a:effectLst/>
                <a:latin typeface="Calibri" panose="020F0502020204030204" pitchFamily="34" charset="0"/>
              </a:rPr>
              <a:t/>
            </a:r>
            <a:br>
              <a:rPr lang="nl-NL" sz="4000" b="0" i="0" dirty="0" smtClean="0">
                <a:effectLst/>
                <a:latin typeface="Calibri" panose="020F0502020204030204" pitchFamily="34" charset="0"/>
              </a:rPr>
            </a:br>
            <a:r>
              <a:rPr lang="nl-NL" sz="4000" b="1" i="0" dirty="0" smtClean="0">
                <a:effectLst/>
                <a:latin typeface="Calibri" panose="020F0502020204030204" pitchFamily="34" charset="0"/>
              </a:rPr>
              <a:t>Dwars door het dal zal Hij je leiden.</a:t>
            </a:r>
            <a:r>
              <a:rPr lang="nl-NL" sz="4000" b="0" i="0" dirty="0" smtClean="0">
                <a:effectLst/>
                <a:latin typeface="Calibri" panose="020F0502020204030204" pitchFamily="34" charset="0"/>
              </a:rPr>
              <a:t/>
            </a:r>
            <a:br>
              <a:rPr lang="nl-NL" sz="4000" b="0" i="0" dirty="0" smtClean="0">
                <a:effectLst/>
                <a:latin typeface="Calibri" panose="020F0502020204030204" pitchFamily="34" charset="0"/>
              </a:rPr>
            </a:br>
            <a:r>
              <a:rPr lang="nl-NL" sz="4000" b="1" i="0" dirty="0" smtClean="0">
                <a:effectLst/>
                <a:latin typeface="Calibri" panose="020F0502020204030204" pitchFamily="34" charset="0"/>
              </a:rPr>
              <a:t>stil, vertrouw op Hem,</a:t>
            </a:r>
            <a:r>
              <a:rPr lang="nl-NL" sz="4000" b="0" i="0" dirty="0" smtClean="0">
                <a:effectLst/>
                <a:latin typeface="Calibri" panose="020F0502020204030204" pitchFamily="34" charset="0"/>
              </a:rPr>
              <a:t/>
            </a:r>
            <a:br>
              <a:rPr lang="nl-NL" sz="4000" b="0" i="0" dirty="0" smtClean="0">
                <a:effectLst/>
                <a:latin typeface="Calibri" panose="020F0502020204030204" pitchFamily="34" charset="0"/>
              </a:rPr>
            </a:br>
            <a:r>
              <a:rPr lang="nl-NL" sz="4000" b="1" i="0" dirty="0" smtClean="0">
                <a:effectLst/>
                <a:latin typeface="Calibri" panose="020F0502020204030204" pitchFamily="34" charset="0"/>
              </a:rPr>
              <a:t>en hef je schild tegen de pijlen van verleiding.</a:t>
            </a:r>
          </a:p>
          <a:p>
            <a:pPr algn="ctr" fontAlgn="base"/>
            <a:endParaRPr lang="nl-NL" sz="1000" b="1" i="0" dirty="0" smtClean="0">
              <a:effectLst/>
              <a:latin typeface="Calibri" panose="020F0502020204030204" pitchFamily="34" charset="0"/>
            </a:endParaRPr>
          </a:p>
          <a:p>
            <a:pPr algn="ctr" fontAlgn="base"/>
            <a:endParaRPr lang="nl-NL" sz="1000" b="1" dirty="0">
              <a:latin typeface="Calibri" panose="020F0502020204030204" pitchFamily="34" charset="0"/>
            </a:endParaRPr>
          </a:p>
          <a:p>
            <a:pPr algn="ctr" fontAlgn="base"/>
            <a:r>
              <a:rPr lang="nl-NL" sz="4000" b="1" i="0" dirty="0" smtClean="0">
                <a:solidFill>
                  <a:schemeClr val="accent2">
                    <a:lumMod val="50000"/>
                  </a:schemeClr>
                </a:solidFill>
                <a:effectLst/>
                <a:latin typeface="Calibri" panose="020F0502020204030204" pitchFamily="34" charset="0"/>
              </a:rPr>
              <a:t>Stil mijn ziel wees stil, en laat nooit los</a:t>
            </a:r>
            <a:r>
              <a:rPr lang="nl-NL" sz="4000" b="0" i="0" dirty="0" smtClean="0">
                <a:solidFill>
                  <a:schemeClr val="accent2">
                    <a:lumMod val="50000"/>
                  </a:schemeClr>
                </a:solidFill>
                <a:effectLst/>
                <a:latin typeface="Calibri" panose="020F0502020204030204" pitchFamily="34" charset="0"/>
              </a:rPr>
              <a:t/>
            </a:r>
            <a:br>
              <a:rPr lang="nl-NL" sz="4000" b="0" i="0" dirty="0" smtClean="0">
                <a:solidFill>
                  <a:schemeClr val="accent2">
                    <a:lumMod val="50000"/>
                  </a:schemeClr>
                </a:solidFill>
                <a:effectLst/>
                <a:latin typeface="Calibri" panose="020F0502020204030204" pitchFamily="34" charset="0"/>
              </a:rPr>
            </a:br>
            <a:r>
              <a:rPr lang="nl-NL" sz="4000" b="1" i="0" dirty="0" smtClean="0">
                <a:solidFill>
                  <a:schemeClr val="accent2">
                    <a:lumMod val="50000"/>
                  </a:schemeClr>
                </a:solidFill>
                <a:effectLst/>
                <a:latin typeface="Calibri" panose="020F0502020204030204" pitchFamily="34" charset="0"/>
              </a:rPr>
              <a:t>de waarheid die je steeds omarmd heeft.</a:t>
            </a:r>
            <a:r>
              <a:rPr lang="nl-NL" sz="4000" b="0" i="0" dirty="0" smtClean="0">
                <a:solidFill>
                  <a:schemeClr val="accent2">
                    <a:lumMod val="50000"/>
                  </a:schemeClr>
                </a:solidFill>
                <a:effectLst/>
                <a:latin typeface="Calibri" panose="020F0502020204030204" pitchFamily="34" charset="0"/>
              </a:rPr>
              <a:t/>
            </a:r>
            <a:br>
              <a:rPr lang="nl-NL" sz="4000" b="0" i="0" dirty="0" smtClean="0">
                <a:solidFill>
                  <a:schemeClr val="accent2">
                    <a:lumMod val="50000"/>
                  </a:schemeClr>
                </a:solidFill>
                <a:effectLst/>
                <a:latin typeface="Calibri" panose="020F0502020204030204" pitchFamily="34" charset="0"/>
              </a:rPr>
            </a:br>
            <a:r>
              <a:rPr lang="nl-NL" sz="4000" b="1" i="0" dirty="0" smtClean="0">
                <a:effectLst/>
                <a:latin typeface="Calibri" panose="020F0502020204030204" pitchFamily="34" charset="0"/>
              </a:rPr>
              <a:t>Wacht, wacht op de Heer. De zwartste nacht </a:t>
            </a:r>
            <a:r>
              <a:rPr lang="nl-NL" sz="4000" b="0" i="0" dirty="0" smtClean="0">
                <a:effectLst/>
                <a:latin typeface="Calibri" panose="020F0502020204030204" pitchFamily="34" charset="0"/>
              </a:rPr>
              <a:t/>
            </a:r>
            <a:br>
              <a:rPr lang="nl-NL" sz="4000" b="0" i="0" dirty="0" smtClean="0">
                <a:effectLst/>
                <a:latin typeface="Calibri" panose="020F0502020204030204" pitchFamily="34" charset="0"/>
              </a:rPr>
            </a:br>
            <a:r>
              <a:rPr lang="nl-NL" sz="4000" b="1" i="0" dirty="0" smtClean="0">
                <a:effectLst/>
                <a:latin typeface="Calibri" panose="020F0502020204030204" pitchFamily="34" charset="0"/>
              </a:rPr>
              <a:t>verdwijnt wanneer het daglicht doorbreekt.</a:t>
            </a:r>
            <a:endParaRPr lang="nl-NL" sz="4000" b="0" i="0" dirty="0" smtClean="0">
              <a:effectLst/>
              <a:latin typeface="Calibri" panose="020F0502020204030204" pitchFamily="34" charset="0"/>
            </a:endParaRPr>
          </a:p>
          <a:p>
            <a:pPr algn="ctr" fontAlgn="base"/>
            <a:endParaRPr lang="nl-NL" sz="1000" b="1" i="0" dirty="0" smtClean="0">
              <a:effectLst/>
              <a:latin typeface="Calibri" panose="020F0502020204030204" pitchFamily="34" charset="0"/>
            </a:endParaRPr>
          </a:p>
          <a:p>
            <a:pPr algn="ctr" fontAlgn="base"/>
            <a:r>
              <a:rPr lang="nl-NL" sz="4000" b="1" i="0" dirty="0" smtClean="0">
                <a:solidFill>
                  <a:schemeClr val="accent5">
                    <a:lumMod val="50000"/>
                  </a:schemeClr>
                </a:solidFill>
                <a:effectLst/>
                <a:latin typeface="Calibri" panose="020F0502020204030204" pitchFamily="34" charset="0"/>
              </a:rPr>
              <a:t>God U bent mijn God… </a:t>
            </a:r>
          </a:p>
          <a:p>
            <a:pPr algn="ctr" fontAlgn="base"/>
            <a:r>
              <a:rPr lang="nl-NL" sz="4000" b="1" i="0" dirty="0" smtClean="0">
                <a:solidFill>
                  <a:schemeClr val="accent5">
                    <a:lumMod val="50000"/>
                  </a:schemeClr>
                </a:solidFill>
                <a:effectLst/>
                <a:latin typeface="Calibri" panose="020F0502020204030204" pitchFamily="34" charset="0"/>
              </a:rPr>
              <a:t>Ik rust in U alleen.</a:t>
            </a:r>
            <a:endParaRPr lang="nl-NL" sz="4000" b="0" i="0" dirty="0">
              <a:solidFill>
                <a:schemeClr val="accent5">
                  <a:lumMod val="50000"/>
                </a:schemeClr>
              </a:solidFill>
              <a:effectLst/>
              <a:latin typeface="Calibri" panose="020F0502020204030204" pitchFamily="34" charset="0"/>
            </a:endParaRPr>
          </a:p>
        </p:txBody>
      </p:sp>
    </p:spTree>
    <p:extLst>
      <p:ext uri="{BB962C8B-B14F-4D97-AF65-F5344CB8AC3E}">
        <p14:creationId xmlns:p14="http://schemas.microsoft.com/office/powerpoint/2010/main" val="1600082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5535826" y="0"/>
            <a:ext cx="6656174" cy="6858000"/>
          </a:xfrm>
        </p:spPr>
        <p:txBody>
          <a:bodyPr>
            <a:normAutofit/>
          </a:bodyPr>
          <a:lstStyle/>
          <a:p>
            <a:pPr algn="ctr"/>
            <a:r>
              <a:rPr lang="nl-NL" sz="5400" b="1" dirty="0" smtClean="0">
                <a:solidFill>
                  <a:srgbClr val="002060"/>
                </a:solidFill>
                <a:latin typeface="+mn-lt"/>
              </a:rPr>
              <a:t>Misleidende gedachten zijn als rondvliegende raven</a:t>
            </a:r>
            <a:r>
              <a:rPr lang="nl-NL" sz="5400" b="1" dirty="0" smtClean="0">
                <a:latin typeface="+mn-lt"/>
              </a:rPr>
              <a:t/>
            </a:r>
            <a:br>
              <a:rPr lang="nl-NL" sz="5400" b="1" dirty="0" smtClean="0">
                <a:latin typeface="+mn-lt"/>
              </a:rPr>
            </a:br>
            <a:r>
              <a:rPr lang="nl-NL" sz="5400" b="1" dirty="0">
                <a:latin typeface="+mn-lt"/>
              </a:rPr>
              <a:t/>
            </a:r>
            <a:br>
              <a:rPr lang="nl-NL" sz="5400" b="1" dirty="0">
                <a:latin typeface="+mn-lt"/>
              </a:rPr>
            </a:br>
            <a:r>
              <a:rPr lang="nl-NL" sz="5400" b="1" dirty="0" smtClean="0">
                <a:latin typeface="+mn-lt"/>
              </a:rPr>
              <a:t> Zorg ervoor dat ze zich niet in je hoofd gaan nestelen</a:t>
            </a:r>
            <a:endParaRPr lang="nl-NL" sz="5400" b="1" dirty="0">
              <a:latin typeface="+mn-lt"/>
            </a:endParaRPr>
          </a:p>
        </p:txBody>
      </p:sp>
      <p:pic>
        <p:nvPicPr>
          <p:cNvPr id="1026" name="Picture 2" descr="http://www.pastoralehulpverleningjongeren.nl/wp-content/uploads/2011/10/Geef-misleidende-gedachten-geen-kansen-om-zich-in-je-hoofd-te-nestelen-242x3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5535827" cy="6862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51935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8531704" y="517890"/>
            <a:ext cx="3509246" cy="6340110"/>
          </a:xfrm>
        </p:spPr>
        <p:txBody>
          <a:bodyPr>
            <a:normAutofit fontScale="90000"/>
          </a:bodyPr>
          <a:lstStyle/>
          <a:p>
            <a:pPr algn="ctr" fontAlgn="base"/>
            <a:r>
              <a:rPr lang="nl-NL" b="1" dirty="0">
                <a:latin typeface="+mn-lt"/>
              </a:rPr>
              <a:t>Door in een leugen te geloven, blijf je twijfelen</a:t>
            </a:r>
            <a:r>
              <a:rPr lang="nl-NL" b="1" dirty="0" smtClean="0">
                <a:latin typeface="+mn-lt"/>
              </a:rPr>
              <a:t>,</a:t>
            </a:r>
            <a:r>
              <a:rPr lang="nl-NL" sz="1200" b="1" dirty="0" smtClean="0">
                <a:latin typeface="+mn-lt"/>
              </a:rPr>
              <a:t/>
            </a:r>
            <a:br>
              <a:rPr lang="nl-NL" sz="1200" b="1" dirty="0" smtClean="0">
                <a:latin typeface="+mn-lt"/>
              </a:rPr>
            </a:br>
            <a:r>
              <a:rPr lang="nl-NL" sz="1200" b="1" dirty="0" smtClean="0">
                <a:latin typeface="+mn-lt"/>
              </a:rPr>
              <a:t/>
            </a:r>
            <a:br>
              <a:rPr lang="nl-NL" sz="1200" b="1" dirty="0" smtClean="0">
                <a:latin typeface="+mn-lt"/>
              </a:rPr>
            </a:br>
            <a:r>
              <a:rPr lang="nl-NL" b="1" dirty="0" smtClean="0">
                <a:solidFill>
                  <a:srgbClr val="993300"/>
                </a:solidFill>
                <a:latin typeface="+mn-lt"/>
              </a:rPr>
              <a:t>maar </a:t>
            </a:r>
            <a:r>
              <a:rPr lang="nl-NL" b="1" dirty="0">
                <a:solidFill>
                  <a:srgbClr val="993300"/>
                </a:solidFill>
                <a:latin typeface="+mn-lt"/>
              </a:rPr>
              <a:t>de waarheid bevrijdt je van de leugen</a:t>
            </a:r>
            <a:r>
              <a:rPr lang="nl-NL" b="1" dirty="0" smtClean="0">
                <a:solidFill>
                  <a:srgbClr val="993300"/>
                </a:solidFill>
                <a:latin typeface="+mn-lt"/>
              </a:rPr>
              <a:t>,</a:t>
            </a:r>
            <a:r>
              <a:rPr lang="nl-NL" sz="1400" b="1" dirty="0" smtClean="0">
                <a:solidFill>
                  <a:srgbClr val="993300"/>
                </a:solidFill>
                <a:latin typeface="+mn-lt"/>
              </a:rPr>
              <a:t/>
            </a:r>
            <a:br>
              <a:rPr lang="nl-NL" sz="1400" b="1" dirty="0" smtClean="0">
                <a:solidFill>
                  <a:srgbClr val="993300"/>
                </a:solidFill>
                <a:latin typeface="+mn-lt"/>
              </a:rPr>
            </a:br>
            <a:r>
              <a:rPr lang="nl-NL" sz="1400" b="1" dirty="0" smtClean="0">
                <a:solidFill>
                  <a:srgbClr val="993300"/>
                </a:solidFill>
                <a:latin typeface="+mn-lt"/>
              </a:rPr>
              <a:t/>
            </a:r>
            <a:br>
              <a:rPr lang="nl-NL" sz="1400" b="1" dirty="0" smtClean="0">
                <a:solidFill>
                  <a:srgbClr val="993300"/>
                </a:solidFill>
                <a:latin typeface="+mn-lt"/>
              </a:rPr>
            </a:br>
            <a:r>
              <a:rPr lang="nl-NL" b="1" dirty="0" smtClean="0">
                <a:latin typeface="+mn-lt"/>
              </a:rPr>
              <a:t>daar </a:t>
            </a:r>
            <a:r>
              <a:rPr lang="nl-NL" b="1" dirty="0">
                <a:latin typeface="+mn-lt"/>
              </a:rPr>
              <a:t>bestaat geen twijfel over!</a:t>
            </a:r>
            <a:br>
              <a:rPr lang="nl-NL" b="1" dirty="0">
                <a:latin typeface="+mn-lt"/>
              </a:rPr>
            </a:br>
            <a:endParaRPr lang="nl-NL" b="1" dirty="0">
              <a:latin typeface="+mn-lt"/>
            </a:endParaRPr>
          </a:p>
        </p:txBody>
      </p:sp>
      <p:pic>
        <p:nvPicPr>
          <p:cNvPr id="5" name="Afbeelding 4"/>
          <p:cNvPicPr>
            <a:picLocks noChangeAspect="1"/>
          </p:cNvPicPr>
          <p:nvPr/>
        </p:nvPicPr>
        <p:blipFill>
          <a:blip r:embed="rId2"/>
          <a:stretch>
            <a:fillRect/>
          </a:stretch>
        </p:blipFill>
        <p:spPr>
          <a:xfrm>
            <a:off x="-56644" y="208370"/>
            <a:ext cx="8588347" cy="6441260"/>
          </a:xfrm>
          <a:prstGeom prst="rect">
            <a:avLst/>
          </a:prstGeom>
        </p:spPr>
      </p:pic>
    </p:spTree>
    <p:extLst>
      <p:ext uri="{BB962C8B-B14F-4D97-AF65-F5344CB8AC3E}">
        <p14:creationId xmlns:p14="http://schemas.microsoft.com/office/powerpoint/2010/main" val="34274832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669104" y="0"/>
            <a:ext cx="7522895" cy="6858000"/>
          </a:xfrm>
        </p:spPr>
        <p:txBody>
          <a:bodyPr>
            <a:normAutofit fontScale="90000"/>
          </a:bodyPr>
          <a:lstStyle/>
          <a:p>
            <a:pPr fontAlgn="base"/>
            <a:r>
              <a:rPr lang="nl-NL" sz="4000" b="1" dirty="0" smtClean="0">
                <a:latin typeface="+mn-lt"/>
              </a:rPr>
              <a:t/>
            </a:r>
            <a:br>
              <a:rPr lang="nl-NL" sz="4000" b="1" dirty="0" smtClean="0">
                <a:latin typeface="+mn-lt"/>
              </a:rPr>
            </a:br>
            <a:r>
              <a:rPr lang="nl-NL" sz="4000" b="1" dirty="0" smtClean="0">
                <a:latin typeface="+mn-lt"/>
              </a:rPr>
              <a:t>Anderson </a:t>
            </a:r>
            <a:r>
              <a:rPr lang="nl-NL" sz="4000" b="1" dirty="0">
                <a:latin typeface="+mn-lt"/>
              </a:rPr>
              <a:t>leert ons</a:t>
            </a:r>
            <a:r>
              <a:rPr lang="nl-NL" sz="4000" b="1" dirty="0" smtClean="0">
                <a:latin typeface="+mn-lt"/>
              </a:rPr>
              <a:t>:</a:t>
            </a:r>
            <a:r>
              <a:rPr lang="nl-NL" b="1" dirty="0">
                <a:latin typeface="+mn-lt"/>
              </a:rPr>
              <a:t/>
            </a:r>
            <a:br>
              <a:rPr lang="nl-NL" b="1" dirty="0">
                <a:latin typeface="+mn-lt"/>
              </a:rPr>
            </a:br>
            <a:r>
              <a:rPr lang="nl-NL" sz="5000" b="1" dirty="0">
                <a:latin typeface="+mn-lt"/>
              </a:rPr>
              <a:t>‘U komt niet van uw negatieve gedachten af</a:t>
            </a:r>
            <a:br>
              <a:rPr lang="nl-NL" sz="5000" b="1" dirty="0">
                <a:latin typeface="+mn-lt"/>
              </a:rPr>
            </a:br>
            <a:r>
              <a:rPr lang="nl-NL" sz="5000" b="1" dirty="0">
                <a:latin typeface="+mn-lt"/>
              </a:rPr>
              <a:t>door te proberen ze niet meer te denken</a:t>
            </a:r>
            <a:r>
              <a:rPr lang="nl-NL" sz="5000" b="1" dirty="0" smtClean="0">
                <a:latin typeface="+mn-lt"/>
              </a:rPr>
              <a:t>,</a:t>
            </a:r>
            <a:r>
              <a:rPr lang="nl-NL" sz="1400" b="1" dirty="0" smtClean="0">
                <a:latin typeface="+mn-lt"/>
              </a:rPr>
              <a:t/>
            </a:r>
            <a:br>
              <a:rPr lang="nl-NL" sz="1400" b="1" dirty="0" smtClean="0">
                <a:latin typeface="+mn-lt"/>
              </a:rPr>
            </a:br>
            <a:r>
              <a:rPr lang="nl-NL" sz="1400" b="1" dirty="0" smtClean="0">
                <a:latin typeface="+mn-lt"/>
              </a:rPr>
              <a:t/>
            </a:r>
            <a:br>
              <a:rPr lang="nl-NL" sz="1400" b="1" dirty="0" smtClean="0">
                <a:latin typeface="+mn-lt"/>
              </a:rPr>
            </a:br>
            <a:r>
              <a:rPr lang="nl-NL" sz="5000" b="1" dirty="0" smtClean="0">
                <a:solidFill>
                  <a:srgbClr val="993300"/>
                </a:solidFill>
                <a:latin typeface="+mn-lt"/>
              </a:rPr>
              <a:t>u </a:t>
            </a:r>
            <a:r>
              <a:rPr lang="nl-NL" sz="5000" b="1" dirty="0">
                <a:solidFill>
                  <a:srgbClr val="993300"/>
                </a:solidFill>
                <a:latin typeface="+mn-lt"/>
              </a:rPr>
              <a:t>overwint ze door te kiezen voor de waarheid</a:t>
            </a:r>
            <a:r>
              <a:rPr lang="nl-NL" sz="5000" b="1" dirty="0" smtClean="0">
                <a:solidFill>
                  <a:srgbClr val="993300"/>
                </a:solidFill>
                <a:latin typeface="+mn-lt"/>
              </a:rPr>
              <a:t>.’</a:t>
            </a:r>
            <a:r>
              <a:rPr lang="nl-NL" sz="1400" b="1" dirty="0" smtClean="0">
                <a:solidFill>
                  <a:srgbClr val="993300"/>
                </a:solidFill>
                <a:latin typeface="+mn-lt"/>
              </a:rPr>
              <a:t/>
            </a:r>
            <a:br>
              <a:rPr lang="nl-NL" sz="1400" b="1" dirty="0" smtClean="0">
                <a:solidFill>
                  <a:srgbClr val="993300"/>
                </a:solidFill>
                <a:latin typeface="+mn-lt"/>
              </a:rPr>
            </a:br>
            <a:r>
              <a:rPr lang="nl-NL" sz="1400" b="1" dirty="0" smtClean="0">
                <a:solidFill>
                  <a:srgbClr val="993300"/>
                </a:solidFill>
                <a:latin typeface="+mn-lt"/>
              </a:rPr>
              <a:t/>
            </a:r>
            <a:br>
              <a:rPr lang="nl-NL" sz="1400" b="1" dirty="0" smtClean="0">
                <a:solidFill>
                  <a:srgbClr val="993300"/>
                </a:solidFill>
                <a:latin typeface="+mn-lt"/>
              </a:rPr>
            </a:br>
            <a:r>
              <a:rPr lang="nl-NL" sz="5000" b="1" dirty="0" smtClean="0">
                <a:latin typeface="+mn-lt"/>
              </a:rPr>
              <a:t>‘</a:t>
            </a:r>
            <a:r>
              <a:rPr lang="nl-NL" sz="5000" b="1" dirty="0">
                <a:latin typeface="+mn-lt"/>
              </a:rPr>
              <a:t>God zal u kracht geven</a:t>
            </a:r>
            <a:br>
              <a:rPr lang="nl-NL" sz="5000" b="1" dirty="0">
                <a:latin typeface="+mn-lt"/>
              </a:rPr>
            </a:br>
            <a:r>
              <a:rPr lang="nl-NL" sz="5000" b="1" dirty="0" smtClean="0">
                <a:latin typeface="+mn-lt"/>
              </a:rPr>
              <a:t>naarmate </a:t>
            </a:r>
            <a:r>
              <a:rPr lang="nl-NL" sz="5000" b="1" dirty="0">
                <a:latin typeface="+mn-lt"/>
              </a:rPr>
              <a:t>u op Hem </a:t>
            </a:r>
            <a:r>
              <a:rPr lang="nl-NL" sz="5000" b="1" dirty="0" smtClean="0">
                <a:latin typeface="+mn-lt"/>
              </a:rPr>
              <a:t> vertrouwt</a:t>
            </a:r>
            <a:r>
              <a:rPr lang="nl-NL" sz="5000" b="1" dirty="0">
                <a:latin typeface="+mn-lt"/>
              </a:rPr>
              <a:t>’</a:t>
            </a:r>
            <a:br>
              <a:rPr lang="nl-NL" sz="5000" b="1" dirty="0">
                <a:latin typeface="+mn-lt"/>
              </a:rPr>
            </a:br>
            <a:endParaRPr lang="nl-NL" sz="5000" b="1" dirty="0">
              <a:solidFill>
                <a:srgbClr val="993300"/>
              </a:solidFill>
              <a:latin typeface="+mn-lt"/>
            </a:endParaRPr>
          </a:p>
        </p:txBody>
      </p:sp>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760" y="169933"/>
            <a:ext cx="4304461" cy="6530272"/>
          </a:xfrm>
          <a:prstGeom prst="rect">
            <a:avLst/>
          </a:prstGeom>
        </p:spPr>
      </p:pic>
    </p:spTree>
    <p:extLst>
      <p:ext uri="{BB962C8B-B14F-4D97-AF65-F5344CB8AC3E}">
        <p14:creationId xmlns:p14="http://schemas.microsoft.com/office/powerpoint/2010/main" val="13468643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5470216" y="420786"/>
            <a:ext cx="6721784" cy="6437214"/>
          </a:xfrm>
        </p:spPr>
        <p:txBody>
          <a:bodyPr>
            <a:normAutofit/>
          </a:bodyPr>
          <a:lstStyle/>
          <a:p>
            <a:pPr fontAlgn="base"/>
            <a:r>
              <a:rPr lang="nl-NL" sz="6600" b="1" dirty="0">
                <a:latin typeface="+mn-lt"/>
              </a:rPr>
              <a:t>Door te wandelen in de waarheid,</a:t>
            </a:r>
            <a:r>
              <a:rPr lang="nl-NL" sz="6600" dirty="0">
                <a:latin typeface="+mn-lt"/>
              </a:rPr>
              <a:t/>
            </a:r>
            <a:br>
              <a:rPr lang="nl-NL" sz="6600" dirty="0">
                <a:latin typeface="+mn-lt"/>
              </a:rPr>
            </a:br>
            <a:r>
              <a:rPr lang="nl-NL" sz="6600" b="1" dirty="0" smtClean="0">
                <a:latin typeface="+mn-lt"/>
              </a:rPr>
              <a:t>kunnen </a:t>
            </a:r>
            <a:r>
              <a:rPr lang="nl-NL" sz="6600" b="1" dirty="0">
                <a:latin typeface="+mn-lt"/>
              </a:rPr>
              <a:t>vreugde en vrijheid weer op ons pad komen</a:t>
            </a:r>
            <a:r>
              <a:rPr lang="nl-NL" sz="6600" dirty="0">
                <a:latin typeface="+mn-lt"/>
              </a:rPr>
              <a:t/>
            </a:r>
            <a:br>
              <a:rPr lang="nl-NL" sz="6600" dirty="0">
                <a:latin typeface="+mn-lt"/>
              </a:rPr>
            </a:br>
            <a:endParaRPr lang="nl-NL" sz="6600" dirty="0">
              <a:latin typeface="+mn-lt"/>
            </a:endParaRPr>
          </a:p>
        </p:txBody>
      </p:sp>
      <p:pic>
        <p:nvPicPr>
          <p:cNvPr id="6" name="Afbeelding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96" y="-1"/>
            <a:ext cx="5251731" cy="6867649"/>
          </a:xfrm>
          <a:prstGeom prst="rect">
            <a:avLst/>
          </a:prstGeom>
        </p:spPr>
      </p:pic>
    </p:spTree>
    <p:extLst>
      <p:ext uri="{BB962C8B-B14F-4D97-AF65-F5344CB8AC3E}">
        <p14:creationId xmlns:p14="http://schemas.microsoft.com/office/powerpoint/2010/main" val="2688000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7603524" y="-82377"/>
            <a:ext cx="4456671" cy="5659394"/>
          </a:xfrm>
        </p:spPr>
        <p:txBody>
          <a:bodyPr>
            <a:normAutofit fontScale="90000"/>
          </a:bodyPr>
          <a:lstStyle/>
          <a:p>
            <a:pPr algn="ctr"/>
            <a:r>
              <a:rPr lang="nl-NL" sz="4400" b="1" dirty="0" smtClean="0">
                <a:latin typeface="+mn-lt"/>
              </a:rPr>
              <a:t>Jezus </a:t>
            </a:r>
            <a:r>
              <a:rPr lang="nl-NL" sz="4400" b="1" dirty="0">
                <a:latin typeface="+mn-lt"/>
              </a:rPr>
              <a:t>leert ons dat de waarheid ons zal </a:t>
            </a:r>
            <a:r>
              <a:rPr lang="nl-NL" sz="4400" b="1" dirty="0" smtClean="0">
                <a:latin typeface="+mn-lt"/>
              </a:rPr>
              <a:t>vrijmaken </a:t>
            </a:r>
            <a:br>
              <a:rPr lang="nl-NL" sz="4400" b="1" dirty="0" smtClean="0">
                <a:latin typeface="+mn-lt"/>
              </a:rPr>
            </a:br>
            <a:r>
              <a:rPr lang="nl-NL" sz="3100" b="1" dirty="0" smtClean="0">
                <a:latin typeface="+mn-lt"/>
              </a:rPr>
              <a:t>(</a:t>
            </a:r>
            <a:r>
              <a:rPr lang="nl-NL" sz="3100" b="1" dirty="0">
                <a:latin typeface="+mn-lt"/>
              </a:rPr>
              <a:t>Joh. 8:32</a:t>
            </a:r>
            <a:r>
              <a:rPr lang="nl-NL" sz="3100" b="1" dirty="0" smtClean="0">
                <a:latin typeface="+mn-lt"/>
              </a:rPr>
              <a:t>)</a:t>
            </a:r>
            <a:br>
              <a:rPr lang="nl-NL" sz="3100" b="1" dirty="0" smtClean="0">
                <a:latin typeface="+mn-lt"/>
              </a:rPr>
            </a:br>
            <a:r>
              <a:rPr lang="nl-NL" sz="3100" b="1" dirty="0" smtClean="0">
                <a:latin typeface="+mn-lt"/>
              </a:rPr>
              <a:t> </a:t>
            </a:r>
            <a:r>
              <a:rPr lang="nl-NL" sz="4400" b="1" dirty="0" smtClean="0">
                <a:latin typeface="+mn-lt"/>
              </a:rPr>
              <a:t/>
            </a:r>
            <a:br>
              <a:rPr lang="nl-NL" sz="4400" b="1" dirty="0" smtClean="0">
                <a:latin typeface="+mn-lt"/>
              </a:rPr>
            </a:br>
            <a:r>
              <a:rPr lang="nl-NL" sz="3800" b="1" dirty="0" smtClean="0">
                <a:latin typeface="+mn-lt"/>
              </a:rPr>
              <a:t>Hij zegt </a:t>
            </a:r>
            <a:r>
              <a:rPr lang="nl-NL" sz="3800" b="1" dirty="0">
                <a:latin typeface="+mn-lt"/>
              </a:rPr>
              <a:t>in Joh. 14:6</a:t>
            </a:r>
            <a:r>
              <a:rPr lang="nl-NL" sz="3800" b="1" dirty="0" smtClean="0">
                <a:latin typeface="+mn-lt"/>
              </a:rPr>
              <a:t>:</a:t>
            </a:r>
            <a:br>
              <a:rPr lang="nl-NL" sz="3800" b="1" dirty="0" smtClean="0">
                <a:latin typeface="+mn-lt"/>
              </a:rPr>
            </a:br>
            <a:r>
              <a:rPr lang="nl-NL" sz="4400" b="1" dirty="0">
                <a:latin typeface="+mn-lt"/>
              </a:rPr>
              <a:t> </a:t>
            </a:r>
            <a:r>
              <a:rPr lang="nl-NL" sz="4400" b="1" dirty="0">
                <a:solidFill>
                  <a:srgbClr val="002060"/>
                </a:solidFill>
                <a:latin typeface="+mn-lt"/>
              </a:rPr>
              <a:t>‘Ik ben de Weg, de Waarheid en het </a:t>
            </a:r>
            <a:r>
              <a:rPr lang="nl-NL" sz="4400" b="1" dirty="0" smtClean="0">
                <a:solidFill>
                  <a:srgbClr val="002060"/>
                </a:solidFill>
                <a:latin typeface="+mn-lt"/>
              </a:rPr>
              <a:t>Leven’</a:t>
            </a:r>
            <a:r>
              <a:rPr lang="nl-NL" dirty="0">
                <a:solidFill>
                  <a:srgbClr val="002060"/>
                </a:solidFill>
              </a:rPr>
              <a:t/>
            </a:r>
            <a:br>
              <a:rPr lang="nl-NL" dirty="0">
                <a:solidFill>
                  <a:srgbClr val="002060"/>
                </a:solidFill>
              </a:rPr>
            </a:br>
            <a:endParaRPr lang="nl-NL" dirty="0">
              <a:solidFill>
                <a:srgbClr val="002060"/>
              </a:solidFill>
            </a:endParaRPr>
          </a:p>
        </p:txBody>
      </p:sp>
      <p:sp>
        <p:nvSpPr>
          <p:cNvPr id="6" name="Tijdelijke aanduiding voor tekst 5"/>
          <p:cNvSpPr>
            <a:spLocks noGrp="1"/>
          </p:cNvSpPr>
          <p:nvPr>
            <p:ph type="body" idx="1"/>
          </p:nvPr>
        </p:nvSpPr>
        <p:spPr>
          <a:xfrm>
            <a:off x="107092" y="5239264"/>
            <a:ext cx="12084908" cy="1618735"/>
          </a:xfrm>
        </p:spPr>
        <p:txBody>
          <a:bodyPr>
            <a:normAutofit/>
          </a:bodyPr>
          <a:lstStyle/>
          <a:p>
            <a:pPr fontAlgn="base"/>
            <a:r>
              <a:rPr lang="nl-NL" sz="4400" b="1" dirty="0">
                <a:solidFill>
                  <a:schemeClr val="accent2">
                    <a:lumMod val="50000"/>
                  </a:schemeClr>
                </a:solidFill>
              </a:rPr>
              <a:t>Als we verstrikt zitten in negatieve gedachten en </a:t>
            </a:r>
            <a:r>
              <a:rPr lang="nl-NL" sz="4400" b="1" dirty="0" smtClean="0">
                <a:solidFill>
                  <a:schemeClr val="accent2">
                    <a:lumMod val="50000"/>
                  </a:schemeClr>
                </a:solidFill>
              </a:rPr>
              <a:t>leugens, kunnen </a:t>
            </a:r>
            <a:r>
              <a:rPr lang="nl-NL" sz="4400" b="1" dirty="0">
                <a:solidFill>
                  <a:schemeClr val="accent2">
                    <a:lumMod val="50000"/>
                  </a:schemeClr>
                </a:solidFill>
              </a:rPr>
              <a:t>we bevrijding vinden door </a:t>
            </a:r>
            <a:r>
              <a:rPr lang="nl-NL" sz="4400" b="1" dirty="0" smtClean="0">
                <a:solidFill>
                  <a:schemeClr val="accent2">
                    <a:lumMod val="50000"/>
                  </a:schemeClr>
                </a:solidFill>
              </a:rPr>
              <a:t>Jezus</a:t>
            </a:r>
            <a:endParaRPr lang="nl-NL" sz="4400" dirty="0">
              <a:solidFill>
                <a:schemeClr val="accent2">
                  <a:lumMod val="50000"/>
                </a:schemeClr>
              </a:solidFill>
            </a:endParaRPr>
          </a:p>
          <a:p>
            <a:endParaRPr lang="nl-NL" dirty="0"/>
          </a:p>
        </p:txBody>
      </p:sp>
      <p:pic>
        <p:nvPicPr>
          <p:cNvPr id="4100" name="Picture 4" descr="http://www.pastoralehulpverleningjongeren.nl/wp-content/uploads/2015/02/Als-we-het-rechte-pad-van-de-waarheid-gaan-zal-de-mist-in-ons-leven-opklaren-300x19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7603525" cy="4916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20192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0" y="0"/>
            <a:ext cx="12192000" cy="6858000"/>
          </a:xfrm>
        </p:spPr>
        <p:txBody>
          <a:bodyPr>
            <a:normAutofit/>
          </a:bodyPr>
          <a:lstStyle/>
          <a:p>
            <a:pPr algn="ctr"/>
            <a:r>
              <a:rPr lang="nl-NL" sz="4800" b="1" dirty="0" smtClean="0">
                <a:latin typeface="+mn-lt"/>
              </a:rPr>
              <a:t>Er is een verhaal dat toeristen op een pad niet verder konden door verwilderd struikgewas. </a:t>
            </a:r>
            <a:br>
              <a:rPr lang="nl-NL" sz="4800" b="1" dirty="0" smtClean="0">
                <a:latin typeface="+mn-lt"/>
              </a:rPr>
            </a:br>
            <a:r>
              <a:rPr lang="nl-NL" sz="4800" b="1" dirty="0" smtClean="0">
                <a:latin typeface="+mn-lt"/>
              </a:rPr>
              <a:t>Ze zeiden tegen de gids: </a:t>
            </a:r>
            <a:br>
              <a:rPr lang="nl-NL" sz="4800" b="1" dirty="0" smtClean="0">
                <a:latin typeface="+mn-lt"/>
              </a:rPr>
            </a:br>
            <a:r>
              <a:rPr lang="nl-NL" sz="4800" b="1" dirty="0" smtClean="0">
                <a:solidFill>
                  <a:schemeClr val="accent2">
                    <a:lumMod val="50000"/>
                  </a:schemeClr>
                </a:solidFill>
                <a:latin typeface="+mn-lt"/>
              </a:rPr>
              <a:t>‘Er is geen weg meer om verder te gaan.’</a:t>
            </a:r>
            <a:r>
              <a:rPr lang="nl-NL" sz="4800" b="1" dirty="0" smtClean="0">
                <a:latin typeface="+mn-lt"/>
              </a:rPr>
              <a:t/>
            </a:r>
            <a:br>
              <a:rPr lang="nl-NL" sz="4800" b="1" dirty="0" smtClean="0">
                <a:latin typeface="+mn-lt"/>
              </a:rPr>
            </a:br>
            <a:r>
              <a:rPr lang="nl-NL" sz="1200" b="1" dirty="0" smtClean="0">
                <a:latin typeface="+mn-lt"/>
              </a:rPr>
              <a:t/>
            </a:r>
            <a:br>
              <a:rPr lang="nl-NL" sz="1200" b="1" dirty="0" smtClean="0">
                <a:latin typeface="+mn-lt"/>
              </a:rPr>
            </a:br>
            <a:r>
              <a:rPr lang="nl-NL" sz="1200" b="1" dirty="0">
                <a:latin typeface="+mn-lt"/>
              </a:rPr>
              <a:t/>
            </a:r>
            <a:br>
              <a:rPr lang="nl-NL" sz="1200" b="1" dirty="0">
                <a:latin typeface="+mn-lt"/>
              </a:rPr>
            </a:br>
            <a:r>
              <a:rPr lang="nl-NL" sz="4800" b="1" dirty="0" smtClean="0">
                <a:latin typeface="+mn-lt"/>
              </a:rPr>
              <a:t>De gids stapte vooruit en zei: </a:t>
            </a:r>
            <a:br>
              <a:rPr lang="nl-NL" sz="4800" b="1" dirty="0" smtClean="0">
                <a:latin typeface="+mn-lt"/>
              </a:rPr>
            </a:br>
            <a:r>
              <a:rPr lang="nl-NL" sz="4800" b="1" dirty="0" smtClean="0">
                <a:solidFill>
                  <a:schemeClr val="accent5">
                    <a:lumMod val="50000"/>
                  </a:schemeClr>
                </a:solidFill>
                <a:latin typeface="+mn-lt"/>
              </a:rPr>
              <a:t>‘Ik ben de weg.’ </a:t>
            </a:r>
            <a:r>
              <a:rPr lang="nl-NL" sz="4800" b="1" dirty="0" smtClean="0">
                <a:latin typeface="+mn-lt"/>
              </a:rPr>
              <a:t/>
            </a:r>
            <a:br>
              <a:rPr lang="nl-NL" sz="4800" b="1" dirty="0" smtClean="0">
                <a:latin typeface="+mn-lt"/>
              </a:rPr>
            </a:br>
            <a:r>
              <a:rPr lang="nl-NL" sz="1200" b="1" dirty="0" smtClean="0">
                <a:latin typeface="+mn-lt"/>
              </a:rPr>
              <a:t/>
            </a:r>
            <a:br>
              <a:rPr lang="nl-NL" sz="1200" b="1" dirty="0" smtClean="0">
                <a:latin typeface="+mn-lt"/>
              </a:rPr>
            </a:br>
            <a:r>
              <a:rPr lang="nl-NL" sz="4800" b="1" dirty="0" smtClean="0">
                <a:latin typeface="+mn-lt"/>
              </a:rPr>
              <a:t>Vervolgens baande hij zich met zijn kapmes een weg door het overwoekerde pad. </a:t>
            </a:r>
            <a:br>
              <a:rPr lang="nl-NL" sz="4800" b="1" dirty="0" smtClean="0">
                <a:latin typeface="+mn-lt"/>
              </a:rPr>
            </a:br>
            <a:r>
              <a:rPr lang="nl-NL" sz="4800" b="1" dirty="0" smtClean="0">
                <a:solidFill>
                  <a:schemeClr val="accent2">
                    <a:lumMod val="50000"/>
                  </a:schemeClr>
                </a:solidFill>
                <a:latin typeface="+mn-lt"/>
              </a:rPr>
              <a:t>De toeristen volgden hem...</a:t>
            </a:r>
            <a:endParaRPr lang="nl-NL" sz="4800" b="1" dirty="0">
              <a:solidFill>
                <a:schemeClr val="accent2">
                  <a:lumMod val="50000"/>
                </a:schemeClr>
              </a:solidFill>
              <a:latin typeface="+mn-lt"/>
            </a:endParaRPr>
          </a:p>
        </p:txBody>
      </p:sp>
    </p:spTree>
    <p:extLst>
      <p:ext uri="{BB962C8B-B14F-4D97-AF65-F5344CB8AC3E}">
        <p14:creationId xmlns:p14="http://schemas.microsoft.com/office/powerpoint/2010/main" val="28434179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6549081" y="74142"/>
            <a:ext cx="5642919" cy="6783858"/>
          </a:xfrm>
        </p:spPr>
        <p:txBody>
          <a:bodyPr>
            <a:normAutofit/>
          </a:bodyPr>
          <a:lstStyle/>
          <a:p>
            <a:pPr algn="ctr"/>
            <a:r>
              <a:rPr lang="nl-NL" b="1" dirty="0">
                <a:latin typeface="+mn-lt"/>
              </a:rPr>
              <a:t>Wij moeten Hem op Zijn spoor volgen, </a:t>
            </a:r>
            <a:r>
              <a:rPr lang="nl-NL" b="1" dirty="0" smtClean="0">
                <a:latin typeface="+mn-lt"/>
              </a:rPr>
              <a:t/>
            </a:r>
            <a:br>
              <a:rPr lang="nl-NL" b="1" dirty="0" smtClean="0">
                <a:latin typeface="+mn-lt"/>
              </a:rPr>
            </a:br>
            <a:r>
              <a:rPr lang="nl-NL" b="1" dirty="0" smtClean="0">
                <a:latin typeface="+mn-lt"/>
              </a:rPr>
              <a:t>met </a:t>
            </a:r>
            <a:r>
              <a:rPr lang="nl-NL" b="1" dirty="0">
                <a:latin typeface="+mn-lt"/>
              </a:rPr>
              <a:t>het zwaard </a:t>
            </a:r>
            <a:r>
              <a:rPr lang="nl-NL" b="1" dirty="0" smtClean="0">
                <a:latin typeface="+mn-lt"/>
              </a:rPr>
              <a:t/>
            </a:r>
            <a:br>
              <a:rPr lang="nl-NL" b="1" dirty="0" smtClean="0">
                <a:latin typeface="+mn-lt"/>
              </a:rPr>
            </a:br>
            <a:r>
              <a:rPr lang="nl-NL" b="1" dirty="0" smtClean="0">
                <a:latin typeface="+mn-lt"/>
              </a:rPr>
              <a:t>van </a:t>
            </a:r>
            <a:r>
              <a:rPr lang="nl-NL" b="1" dirty="0">
                <a:latin typeface="+mn-lt"/>
              </a:rPr>
              <a:t>de </a:t>
            </a:r>
            <a:r>
              <a:rPr lang="nl-NL" b="1" dirty="0" smtClean="0">
                <a:latin typeface="+mn-lt"/>
              </a:rPr>
              <a:t>Geest; dat is</a:t>
            </a:r>
            <a:br>
              <a:rPr lang="nl-NL" b="1" dirty="0" smtClean="0">
                <a:latin typeface="+mn-lt"/>
              </a:rPr>
            </a:br>
            <a:r>
              <a:rPr lang="nl-NL" b="1" dirty="0" smtClean="0">
                <a:latin typeface="+mn-lt"/>
              </a:rPr>
              <a:t> </a:t>
            </a:r>
            <a:r>
              <a:rPr lang="nl-NL" b="1" dirty="0">
                <a:latin typeface="+mn-lt"/>
              </a:rPr>
              <a:t>het Woord van God </a:t>
            </a:r>
            <a:r>
              <a:rPr lang="nl-NL" sz="3200" b="1" dirty="0">
                <a:latin typeface="+mn-lt"/>
              </a:rPr>
              <a:t>(</a:t>
            </a:r>
            <a:r>
              <a:rPr lang="nl-NL" sz="3200" b="1" dirty="0" err="1" smtClean="0">
                <a:latin typeface="+mn-lt"/>
              </a:rPr>
              <a:t>Efeze</a:t>
            </a:r>
            <a:r>
              <a:rPr lang="nl-NL" sz="3200" b="1" dirty="0" smtClean="0">
                <a:latin typeface="+mn-lt"/>
              </a:rPr>
              <a:t> </a:t>
            </a:r>
            <a:r>
              <a:rPr lang="nl-NL" sz="3200" b="1" dirty="0">
                <a:latin typeface="+mn-lt"/>
              </a:rPr>
              <a:t>6:9</a:t>
            </a:r>
            <a:r>
              <a:rPr lang="nl-NL" sz="3200" b="1" dirty="0" smtClean="0">
                <a:latin typeface="+mn-lt"/>
              </a:rPr>
              <a:t>)</a:t>
            </a:r>
            <a:r>
              <a:rPr lang="nl-NL" b="1" dirty="0" smtClean="0">
                <a:latin typeface="+mn-lt"/>
              </a:rPr>
              <a:t/>
            </a:r>
            <a:br>
              <a:rPr lang="nl-NL" b="1" dirty="0" smtClean="0">
                <a:latin typeface="+mn-lt"/>
              </a:rPr>
            </a:br>
            <a:r>
              <a:rPr lang="nl-NL" b="1" dirty="0" smtClean="0">
                <a:latin typeface="+mn-lt"/>
              </a:rPr>
              <a:t/>
            </a:r>
            <a:br>
              <a:rPr lang="nl-NL" b="1" dirty="0" smtClean="0">
                <a:latin typeface="+mn-lt"/>
              </a:rPr>
            </a:br>
            <a:r>
              <a:rPr lang="nl-NL" b="1" dirty="0" smtClean="0">
                <a:latin typeface="+mn-lt"/>
              </a:rPr>
              <a:t>Overwin zoals Jezus</a:t>
            </a:r>
            <a:br>
              <a:rPr lang="nl-NL" b="1" dirty="0" smtClean="0">
                <a:latin typeface="+mn-lt"/>
              </a:rPr>
            </a:br>
            <a:r>
              <a:rPr lang="nl-NL" b="1" dirty="0" smtClean="0">
                <a:latin typeface="+mn-lt"/>
              </a:rPr>
              <a:t> de verzoekingen met:</a:t>
            </a:r>
            <a:br>
              <a:rPr lang="nl-NL" b="1" dirty="0" smtClean="0">
                <a:latin typeface="+mn-lt"/>
              </a:rPr>
            </a:br>
            <a:r>
              <a:rPr lang="nl-NL" b="1" dirty="0" smtClean="0">
                <a:latin typeface="+mn-lt"/>
              </a:rPr>
              <a:t> </a:t>
            </a:r>
            <a:r>
              <a:rPr lang="nl-NL" b="1" dirty="0" smtClean="0">
                <a:solidFill>
                  <a:schemeClr val="accent5">
                    <a:lumMod val="50000"/>
                  </a:schemeClr>
                </a:solidFill>
                <a:latin typeface="+mn-lt"/>
              </a:rPr>
              <a:t>‘Er staat geschreven…’</a:t>
            </a:r>
            <a:r>
              <a:rPr lang="nl-NL" b="1" dirty="0">
                <a:latin typeface="+mn-lt"/>
              </a:rPr>
              <a:t/>
            </a:r>
            <a:br>
              <a:rPr lang="nl-NL" b="1" dirty="0">
                <a:latin typeface="+mn-lt"/>
              </a:rPr>
            </a:br>
            <a:r>
              <a:rPr lang="nl-NL" sz="3200" b="1" dirty="0" smtClean="0">
                <a:latin typeface="+mn-lt"/>
              </a:rPr>
              <a:t>(Lukas 4:1-13)</a:t>
            </a:r>
            <a:endParaRPr lang="nl-NL" sz="3200" b="1" dirty="0">
              <a:latin typeface="+mn-lt"/>
            </a:endParaRPr>
          </a:p>
        </p:txBody>
      </p:sp>
      <p:pic>
        <p:nvPicPr>
          <p:cNvPr id="3074" name="Picture 2" descr="http://www.pastoralehulpverleningjongeren.nl/wp-content/uploads/2015/02/Door-het-zwaard-van-de-Geest-kunnen-we-het-kwaad-overwinn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664623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72118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5125182" y="57665"/>
            <a:ext cx="6877348" cy="6738551"/>
          </a:xfrm>
        </p:spPr>
        <p:txBody>
          <a:bodyPr>
            <a:noAutofit/>
          </a:bodyPr>
          <a:lstStyle/>
          <a:p>
            <a:pPr algn="ctr"/>
            <a:r>
              <a:rPr lang="nl-NL" sz="4800" b="1" dirty="0" smtClean="0">
                <a:solidFill>
                  <a:schemeClr val="accent5">
                    <a:lumMod val="50000"/>
                  </a:schemeClr>
                </a:solidFill>
                <a:latin typeface="+mn-lt"/>
              </a:rPr>
              <a:t/>
            </a:r>
            <a:br>
              <a:rPr lang="nl-NL" sz="4800" b="1" dirty="0" smtClean="0">
                <a:solidFill>
                  <a:schemeClr val="accent5">
                    <a:lumMod val="50000"/>
                  </a:schemeClr>
                </a:solidFill>
                <a:latin typeface="+mn-lt"/>
              </a:rPr>
            </a:br>
            <a:r>
              <a:rPr lang="nl-NL" sz="4800" b="1" dirty="0" smtClean="0">
                <a:solidFill>
                  <a:schemeClr val="accent5">
                    <a:lumMod val="50000"/>
                  </a:schemeClr>
                </a:solidFill>
                <a:latin typeface="+mn-lt"/>
              </a:rPr>
              <a:t>De </a:t>
            </a:r>
            <a:r>
              <a:rPr lang="nl-NL" sz="4800" b="1" dirty="0" smtClean="0">
                <a:solidFill>
                  <a:schemeClr val="accent5">
                    <a:lumMod val="50000"/>
                  </a:schemeClr>
                </a:solidFill>
                <a:latin typeface="+mn-lt"/>
              </a:rPr>
              <a:t>helm van de hoop geeft </a:t>
            </a:r>
            <a:r>
              <a:rPr lang="nl-NL" sz="4800" b="1" dirty="0" smtClean="0">
                <a:solidFill>
                  <a:schemeClr val="accent5">
                    <a:lumMod val="50000"/>
                  </a:schemeClr>
                </a:solidFill>
                <a:latin typeface="+mn-lt"/>
              </a:rPr>
              <a:t>ons redding, </a:t>
            </a:r>
            <a:r>
              <a:rPr lang="nl-NL" sz="4800" b="1" dirty="0" smtClean="0">
                <a:solidFill>
                  <a:schemeClr val="accent5">
                    <a:lumMod val="50000"/>
                  </a:schemeClr>
                </a:solidFill>
                <a:latin typeface="+mn-lt"/>
              </a:rPr>
              <a:t>Goddelijke </a:t>
            </a:r>
            <a:r>
              <a:rPr lang="nl-NL" sz="4800" b="1" dirty="0" smtClean="0">
                <a:solidFill>
                  <a:schemeClr val="accent5">
                    <a:lumMod val="50000"/>
                  </a:schemeClr>
                </a:solidFill>
                <a:latin typeface="+mn-lt"/>
              </a:rPr>
              <a:t>bescherming</a:t>
            </a:r>
            <a:br>
              <a:rPr lang="nl-NL" sz="4800" b="1" dirty="0" smtClean="0">
                <a:solidFill>
                  <a:schemeClr val="accent5">
                    <a:lumMod val="50000"/>
                  </a:schemeClr>
                </a:solidFill>
                <a:latin typeface="+mn-lt"/>
              </a:rPr>
            </a:br>
            <a:r>
              <a:rPr lang="nl-NL" sz="4800" b="1" dirty="0" smtClean="0">
                <a:solidFill>
                  <a:schemeClr val="accent5">
                    <a:lumMod val="50000"/>
                  </a:schemeClr>
                </a:solidFill>
                <a:latin typeface="+mn-lt"/>
              </a:rPr>
              <a:t> </a:t>
            </a:r>
            <a:r>
              <a:rPr lang="nl-NL" sz="4800" b="1" dirty="0" smtClean="0">
                <a:solidFill>
                  <a:schemeClr val="accent5">
                    <a:lumMod val="50000"/>
                  </a:schemeClr>
                </a:solidFill>
                <a:latin typeface="+mn-lt"/>
              </a:rPr>
              <a:t>en </a:t>
            </a:r>
            <a:r>
              <a:rPr lang="nl-NL" sz="4800" b="1" dirty="0" smtClean="0">
                <a:solidFill>
                  <a:schemeClr val="accent5">
                    <a:lumMod val="50000"/>
                  </a:schemeClr>
                </a:solidFill>
                <a:latin typeface="+mn-lt"/>
              </a:rPr>
              <a:t>zekerheid</a:t>
            </a:r>
            <a:r>
              <a:rPr lang="nl-NL" sz="4800" b="1" dirty="0">
                <a:solidFill>
                  <a:schemeClr val="accent5">
                    <a:lumMod val="50000"/>
                  </a:schemeClr>
                </a:solidFill>
                <a:latin typeface="+mn-lt"/>
              </a:rPr>
              <a:t/>
            </a:r>
            <a:br>
              <a:rPr lang="nl-NL" sz="4800" b="1" dirty="0">
                <a:solidFill>
                  <a:schemeClr val="accent5">
                    <a:lumMod val="50000"/>
                  </a:schemeClr>
                </a:solidFill>
                <a:latin typeface="+mn-lt"/>
              </a:rPr>
            </a:br>
            <a:r>
              <a:rPr lang="nl-NL" sz="4800" b="1" dirty="0" smtClean="0">
                <a:latin typeface="+mn-lt"/>
              </a:rPr>
              <a:t> </a:t>
            </a:r>
            <a:r>
              <a:rPr lang="nl-NL" sz="4800" b="1" dirty="0" smtClean="0">
                <a:latin typeface="+mn-lt"/>
              </a:rPr>
              <a:t/>
            </a:r>
            <a:br>
              <a:rPr lang="nl-NL" sz="4800" b="1" dirty="0" smtClean="0">
                <a:latin typeface="+mn-lt"/>
              </a:rPr>
            </a:br>
            <a:r>
              <a:rPr lang="nl-NL" sz="4800" b="1" dirty="0" smtClean="0">
                <a:latin typeface="+mn-lt"/>
              </a:rPr>
              <a:t>Dit </a:t>
            </a:r>
            <a:r>
              <a:rPr lang="nl-NL" sz="4800" b="1" dirty="0">
                <a:latin typeface="+mn-lt"/>
              </a:rPr>
              <a:t>geeft </a:t>
            </a:r>
            <a:r>
              <a:rPr lang="nl-NL" sz="4800" b="1" dirty="0" smtClean="0">
                <a:latin typeface="+mn-lt"/>
              </a:rPr>
              <a:t>ons</a:t>
            </a:r>
            <a:br>
              <a:rPr lang="nl-NL" sz="4800" b="1" dirty="0" smtClean="0">
                <a:latin typeface="+mn-lt"/>
              </a:rPr>
            </a:br>
            <a:r>
              <a:rPr lang="nl-NL" sz="4800" b="1" dirty="0" smtClean="0">
                <a:latin typeface="+mn-lt"/>
              </a:rPr>
              <a:t> </a:t>
            </a:r>
            <a:r>
              <a:rPr lang="nl-NL" sz="4800" b="1" dirty="0">
                <a:latin typeface="+mn-lt"/>
              </a:rPr>
              <a:t>innerlijke rust </a:t>
            </a:r>
            <a:r>
              <a:rPr lang="nl-NL" sz="4800" b="1" dirty="0" smtClean="0">
                <a:latin typeface="+mn-lt"/>
              </a:rPr>
              <a:t/>
            </a:r>
            <a:br>
              <a:rPr lang="nl-NL" sz="4800" b="1" dirty="0" smtClean="0">
                <a:latin typeface="+mn-lt"/>
              </a:rPr>
            </a:br>
            <a:r>
              <a:rPr lang="nl-NL" sz="4800" b="1" dirty="0" smtClean="0">
                <a:latin typeface="+mn-lt"/>
              </a:rPr>
              <a:t>in de wetenschap</a:t>
            </a:r>
            <a:br>
              <a:rPr lang="nl-NL" sz="4800" b="1" dirty="0" smtClean="0">
                <a:latin typeface="+mn-lt"/>
              </a:rPr>
            </a:br>
            <a:r>
              <a:rPr lang="nl-NL" sz="4800" b="1" dirty="0" smtClean="0">
                <a:latin typeface="+mn-lt"/>
              </a:rPr>
              <a:t> dat we veilig zijn</a:t>
            </a:r>
            <a:r>
              <a:rPr lang="nl-NL" sz="4800" b="1" dirty="0">
                <a:latin typeface="+mn-lt"/>
              </a:rPr>
              <a:t/>
            </a:r>
            <a:br>
              <a:rPr lang="nl-NL" sz="4800" b="1" dirty="0">
                <a:latin typeface="+mn-lt"/>
              </a:rPr>
            </a:br>
            <a:endParaRPr lang="nl-NL" sz="4800" b="1" dirty="0">
              <a:latin typeface="+mn-lt"/>
            </a:endParaRPr>
          </a:p>
        </p:txBody>
      </p:sp>
      <p:pic>
        <p:nvPicPr>
          <p:cNvPr id="2050" name="Picture 2" descr="http://www.pastoralehulpverleningjongeren.nl/wp-content/uploads/2015/02/De-helm-van-de-hoop-biedt-redding-en-zekerhei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596" y="0"/>
            <a:ext cx="4866586"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1393764"/>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TotalTime>
  <Words>356</Words>
  <Application>Microsoft Office PowerPoint</Application>
  <PresentationFormat>Breedbeeld</PresentationFormat>
  <Paragraphs>65</Paragraphs>
  <Slides>19</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19</vt:i4>
      </vt:variant>
    </vt:vector>
  </HeadingPairs>
  <TitlesOfParts>
    <vt:vector size="24" baseType="lpstr">
      <vt:lpstr>Arial</vt:lpstr>
      <vt:lpstr>Calibri</vt:lpstr>
      <vt:lpstr>Calibri Light</vt:lpstr>
      <vt:lpstr>Georgia</vt:lpstr>
      <vt:lpstr>Kantoorthema</vt:lpstr>
      <vt:lpstr>Hoe worden we verlost van de kwade en misleidende ingevingen in onze gedachten?   Waar doe je het raam van je denken voor open?</vt:lpstr>
      <vt:lpstr>Misleidende gedachten zijn als rondvliegende raven   Zorg ervoor dat ze zich niet in je hoofd gaan nestelen</vt:lpstr>
      <vt:lpstr>Door in een leugen te geloven, blijf je twijfelen,  maar de waarheid bevrijdt je van de leugen,  daar bestaat geen twijfel over! </vt:lpstr>
      <vt:lpstr> Anderson leert ons: ‘U komt niet van uw negatieve gedachten af door te proberen ze niet meer te denken,  u overwint ze door te kiezen voor de waarheid.’  ‘God zal u kracht geven naarmate u op Hem  vertrouwt’ </vt:lpstr>
      <vt:lpstr>Door te wandelen in de waarheid, kunnen vreugde en vrijheid weer op ons pad komen </vt:lpstr>
      <vt:lpstr>Jezus leert ons dat de waarheid ons zal vrijmaken  (Joh. 8:32)   Hij zegt in Joh. 14:6:  ‘Ik ben de Weg, de Waarheid en het Leven’ </vt:lpstr>
      <vt:lpstr>Er is een verhaal dat toeristen op een pad niet verder konden door verwilderd struikgewas.  Ze zeiden tegen de gids:  ‘Er is geen weg meer om verder te gaan.’   De gids stapte vooruit en zei:  ‘Ik ben de weg.’   Vervolgens baande hij zich met zijn kapmes een weg door het overwoekerde pad.  De toeristen volgden hem...</vt:lpstr>
      <vt:lpstr>Wij moeten Hem op Zijn spoor volgen,  met het zwaard  van de Geest; dat is  het Woord van God (Efeze 6:9)  Overwin zoals Jezus  de verzoekingen met:  ‘Er staat geschreven…’ (Lukas 4:1-13)</vt:lpstr>
      <vt:lpstr> De helm van de hoop geeft ons redding, Goddelijke bescherming  en zekerheid   Dit geeft ons  innerlijke rust  in de wetenschap  dat we veilig zijn </vt:lpstr>
      <vt:lpstr>Gebruik het schild van het geloof  Dr. Neil Anderson:  ‘Als gelovigen zouden we geen aandacht moeten schenken aan verleidelijke, beschuldigende en misleidende gedachten.  Wij moeten de wapenrusting van God aandoen, het schild van geloof opnemen en tegenstand bieden aan satans vurige pijlen die op onze gedachten gericht zijn.’ </vt:lpstr>
      <vt:lpstr>  Paulus leert ons in 2 Kor.10:4-5:  ‘De wapens van onze strijd zijn immers niet vleselijk, maar krachtig door God,  tot afbraak van bolwerken.’  ’Want wij breken valse redeneringen af en elke hoogte die zich verheft tegen de kennis van God,  en wij nemen elke gedachte gevangen om die te brengen tot de gehoorzaamheid aan Christus.’  </vt:lpstr>
      <vt:lpstr> Je hoeft niet bang te zijn als je gelovig ziet op de handen van Jezus.   Hij heeft het gif en de pijn weggedragen!   Je hoeft niet bang te zijn al dreigt de duivel weer,   leg maar gewoon je hand  in die van onze Heer.</vt:lpstr>
      <vt:lpstr>- Geef geen gehoor aan de boze influisteringen van demonen. - Besef dat ze werken met leugens en manipulatie. - Weet dat je de boze gedachten niet hoeft te accepteren en kunt verwerpen. - Weet ook dat je niet zondigt als je de ingevingen niet overneemt.  - Waak over je gevoelsleven. - Let op je gevoelens van boosheid, schuld, afgunst, afwijzing, angst en twijfel. </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Jan</dc:creator>
  <cp:lastModifiedBy>Jan</cp:lastModifiedBy>
  <cp:revision>15</cp:revision>
  <dcterms:created xsi:type="dcterms:W3CDTF">2016-07-05T10:09:09Z</dcterms:created>
  <dcterms:modified xsi:type="dcterms:W3CDTF">2016-07-05T12:12:24Z</dcterms:modified>
</cp:coreProperties>
</file>