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6615-B1AA-4413-B2D1-58FA88552E29}" type="datetimeFigureOut">
              <a:rPr lang="nl-NL" smtClean="0"/>
              <a:t>5-5-2016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16A5-C53C-4FD4-86E3-14DAA5CF2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97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6615-B1AA-4413-B2D1-58FA88552E29}" type="datetimeFigureOut">
              <a:rPr lang="nl-NL" smtClean="0"/>
              <a:t>5-5-2016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16A5-C53C-4FD4-86E3-14DAA5CF2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41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6615-B1AA-4413-B2D1-58FA88552E29}" type="datetimeFigureOut">
              <a:rPr lang="nl-NL" smtClean="0"/>
              <a:t>5-5-2016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16A5-C53C-4FD4-86E3-14DAA5CF2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6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6615-B1AA-4413-B2D1-58FA88552E29}" type="datetimeFigureOut">
              <a:rPr lang="nl-NL" smtClean="0"/>
              <a:t>5-5-2016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16A5-C53C-4FD4-86E3-14DAA5CF2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14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6615-B1AA-4413-B2D1-58FA88552E29}" type="datetimeFigureOut">
              <a:rPr lang="nl-NL" smtClean="0"/>
              <a:t>5-5-2016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16A5-C53C-4FD4-86E3-14DAA5CF2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81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6615-B1AA-4413-B2D1-58FA88552E29}" type="datetimeFigureOut">
              <a:rPr lang="nl-NL" smtClean="0"/>
              <a:t>5-5-2016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16A5-C53C-4FD4-86E3-14DAA5CF2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67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6615-B1AA-4413-B2D1-58FA88552E29}" type="datetimeFigureOut">
              <a:rPr lang="nl-NL" smtClean="0"/>
              <a:t>5-5-2016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16A5-C53C-4FD4-86E3-14DAA5CF2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19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6615-B1AA-4413-B2D1-58FA88552E29}" type="datetimeFigureOut">
              <a:rPr lang="nl-NL" smtClean="0"/>
              <a:t>5-5-2016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16A5-C53C-4FD4-86E3-14DAA5CF2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349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6615-B1AA-4413-B2D1-58FA88552E29}" type="datetimeFigureOut">
              <a:rPr lang="nl-NL" smtClean="0"/>
              <a:t>5-5-2016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16A5-C53C-4FD4-86E3-14DAA5CF2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832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6615-B1AA-4413-B2D1-58FA88552E29}" type="datetimeFigureOut">
              <a:rPr lang="nl-NL" smtClean="0"/>
              <a:t>5-5-2016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16A5-C53C-4FD4-86E3-14DAA5CF2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90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6615-B1AA-4413-B2D1-58FA88552E29}" type="datetimeFigureOut">
              <a:rPr lang="nl-NL" smtClean="0"/>
              <a:t>5-5-2016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16A5-C53C-4FD4-86E3-14DAA5CF2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23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B6615-B1AA-4413-B2D1-58FA88552E29}" type="datetimeFigureOut">
              <a:rPr lang="nl-NL" smtClean="0"/>
              <a:t>5-5-2016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16A5-C53C-4FD4-86E3-14DAA5CF2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1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389341" y="0"/>
            <a:ext cx="4802659" cy="6857999"/>
          </a:xfrm>
        </p:spPr>
        <p:txBody>
          <a:bodyPr>
            <a:noAutofit/>
          </a:bodyPr>
          <a:lstStyle/>
          <a:p>
            <a:pPr algn="ctr" fontAlgn="base"/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b="1" dirty="0">
                <a:latin typeface="+mn-lt"/>
              </a:rPr>
              <a:t/>
            </a:r>
            <a:br>
              <a:rPr lang="nl-NL" b="1" dirty="0">
                <a:latin typeface="+mn-lt"/>
              </a:rPr>
            </a:br>
            <a:r>
              <a:rPr lang="nl-NL" b="1" dirty="0" smtClean="0">
                <a:latin typeface="+mn-lt"/>
              </a:rPr>
              <a:t>Wat </a:t>
            </a:r>
            <a:r>
              <a:rPr lang="nl-NL" b="1" dirty="0">
                <a:latin typeface="+mn-lt"/>
              </a:rPr>
              <a:t>hebben we vanaf onze kinderjaren opgebouwd</a:t>
            </a:r>
            <a:br>
              <a:rPr lang="nl-NL" b="1" dirty="0">
                <a:latin typeface="+mn-lt"/>
              </a:rPr>
            </a:br>
            <a:r>
              <a:rPr lang="nl-NL" b="1" dirty="0">
                <a:latin typeface="+mn-lt"/>
              </a:rPr>
              <a:t>in het netwerk van ons denken</a:t>
            </a:r>
            <a:r>
              <a:rPr lang="nl-NL" b="1" dirty="0" smtClean="0">
                <a:latin typeface="+mn-lt"/>
              </a:rPr>
              <a:t>?</a:t>
            </a:r>
            <a:r>
              <a:rPr lang="nl-NL" sz="1600" b="1" dirty="0" smtClean="0">
                <a:latin typeface="+mn-lt"/>
              </a:rPr>
              <a:t/>
            </a:r>
            <a:br>
              <a:rPr lang="nl-NL" sz="1600" b="1" dirty="0" smtClean="0">
                <a:latin typeface="+mn-lt"/>
              </a:rPr>
            </a:br>
            <a:r>
              <a:rPr lang="nl-NL" sz="2000" b="1" dirty="0" smtClean="0">
                <a:latin typeface="+mn-lt"/>
              </a:rPr>
              <a:t/>
            </a:r>
            <a:br>
              <a:rPr lang="nl-NL" sz="2000" b="1" dirty="0" smtClean="0">
                <a:latin typeface="+mn-lt"/>
              </a:rPr>
            </a:br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Liefde </a:t>
            </a:r>
            <a: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of afwijzing</a:t>
            </a:r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?</a:t>
            </a:r>
            <a:r>
              <a:rPr lang="nl-NL" sz="1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1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b="1" dirty="0" smtClean="0">
                <a:solidFill>
                  <a:srgbClr val="002060"/>
                </a:solidFill>
                <a:latin typeface="+mn-lt"/>
              </a:rPr>
              <a:t>Liefdesbanden</a:t>
            </a:r>
            <a:br>
              <a:rPr lang="nl-NL" b="1" dirty="0" smtClean="0">
                <a:solidFill>
                  <a:srgbClr val="002060"/>
                </a:solidFill>
                <a:latin typeface="+mn-lt"/>
              </a:rPr>
            </a:br>
            <a:r>
              <a:rPr lang="nl-NL" b="1" dirty="0" smtClean="0">
                <a:solidFill>
                  <a:srgbClr val="002060"/>
                </a:solidFill>
                <a:latin typeface="+mn-lt"/>
              </a:rPr>
              <a:t> of angstbanden?</a:t>
            </a:r>
            <a:r>
              <a:rPr lang="nl-NL" b="1" dirty="0">
                <a:solidFill>
                  <a:srgbClr val="002060"/>
                </a:solidFill>
                <a:latin typeface="+mn-lt"/>
              </a:rPr>
              <a:t/>
            </a:r>
            <a:br>
              <a:rPr lang="nl-NL" b="1" dirty="0">
                <a:solidFill>
                  <a:srgbClr val="002060"/>
                </a:solidFill>
                <a:latin typeface="+mn-lt"/>
              </a:rPr>
            </a:br>
            <a:r>
              <a:rPr lang="nl-NL" b="1" dirty="0">
                <a:latin typeface="+mn-lt"/>
              </a:rPr>
              <a:t/>
            </a:r>
            <a:br>
              <a:rPr lang="nl-NL" b="1" dirty="0">
                <a:latin typeface="+mn-lt"/>
              </a:rPr>
            </a:br>
            <a:endParaRPr lang="nl-NL" b="1" dirty="0">
              <a:latin typeface="+mn-lt"/>
            </a:endParaRPr>
          </a:p>
        </p:txBody>
      </p:sp>
      <p:pic>
        <p:nvPicPr>
          <p:cNvPr id="1026" name="Picture 2" descr="http://www.pastoralehulpverleningjongeren.nl/wp-content/uploads/2014/09/Welke-gevoelens-en-ervaringen-hebben-we-vanaf-de-kinderjaren-opgebouwd-in-het-netwerk-van-ons-denken-1024x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389341" cy="686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57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61124" y="0"/>
            <a:ext cx="2230876" cy="6858000"/>
          </a:xfrm>
        </p:spPr>
        <p:txBody>
          <a:bodyPr/>
          <a:lstStyle/>
          <a:p>
            <a:pPr algn="ctr"/>
            <a:r>
              <a:rPr lang="nl-NL" b="1" dirty="0" smtClean="0">
                <a:latin typeface="+mn-lt"/>
              </a:rPr>
              <a:t>Wil je ook gezag </a:t>
            </a:r>
            <a:r>
              <a:rPr lang="nl-NL" b="1" dirty="0" err="1" smtClean="0">
                <a:latin typeface="+mn-lt"/>
              </a:rPr>
              <a:t>uit-stralen</a:t>
            </a:r>
            <a:r>
              <a:rPr lang="nl-NL" b="1" dirty="0" smtClean="0">
                <a:latin typeface="+mn-lt"/>
              </a:rPr>
              <a:t> in een hoge positie?</a:t>
            </a:r>
            <a:endParaRPr lang="nl-NL" b="1" dirty="0">
              <a:latin typeface="+mn-lt"/>
            </a:endParaRPr>
          </a:p>
        </p:txBody>
      </p:sp>
      <p:pic>
        <p:nvPicPr>
          <p:cNvPr id="8194" name="Picture 2" descr="http://www.pastoralehulpverleningjongeren.nl/wp-content/uploads/2012/07/Willen-wij-ook-gezag-uitstralen-vanaf-een-hoge-positie-1024x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61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49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2440" y="0"/>
            <a:ext cx="1999560" cy="6858000"/>
          </a:xfrm>
        </p:spPr>
        <p:txBody>
          <a:bodyPr/>
          <a:lstStyle/>
          <a:p>
            <a:pPr algn="ctr"/>
            <a:r>
              <a:rPr lang="nl-NL" b="1" dirty="0" err="1" smtClean="0">
                <a:latin typeface="+mn-lt"/>
              </a:rPr>
              <a:t>Onder-worpenheid</a:t>
            </a:r>
            <a:r>
              <a:rPr lang="nl-NL" b="1" dirty="0" smtClean="0">
                <a:latin typeface="+mn-lt"/>
              </a:rPr>
              <a:t> door angst-banden</a:t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Hoe los je dit op?</a:t>
            </a:r>
            <a:endParaRPr lang="nl-NL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218" name="Picture 2" descr="http://www.pastoralehulpverleningjongeren.nl/wp-content/uploads/2012/07/Daardoor-kweek-je-een-ongezonde-onderworpenheid-en-afhankelijkheid-1024x6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1924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71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81102" y="0"/>
            <a:ext cx="4810898" cy="6858000"/>
          </a:xfrm>
        </p:spPr>
        <p:txBody>
          <a:bodyPr>
            <a:normAutofit/>
          </a:bodyPr>
          <a:lstStyle/>
          <a:p>
            <a:pPr algn="ctr"/>
            <a:r>
              <a:rPr lang="nl-NL" sz="6600" b="1" dirty="0" smtClean="0">
                <a:latin typeface="+mn-lt"/>
              </a:rPr>
              <a:t>Waardoor wordt</a:t>
            </a:r>
            <a:br>
              <a:rPr lang="nl-NL" sz="6600" b="1" dirty="0" smtClean="0">
                <a:latin typeface="+mn-lt"/>
              </a:rPr>
            </a:br>
            <a:r>
              <a:rPr lang="nl-NL" sz="6600" b="1" dirty="0" smtClean="0">
                <a:latin typeface="+mn-lt"/>
              </a:rPr>
              <a:t> iemand angstig, schuw en agressief?</a:t>
            </a:r>
            <a:endParaRPr lang="nl-NL" sz="6600" b="1" dirty="0">
              <a:latin typeface="+mn-lt"/>
            </a:endParaRPr>
          </a:p>
        </p:txBody>
      </p:sp>
      <p:pic>
        <p:nvPicPr>
          <p:cNvPr id="10242" name="Picture 2" descr="http://www.pastoralehulpverleningjongeren.nl/wp-content/uploads/2012/07/Je-wilt-toch-niet-dat-ze-angstig-schuw-of-agressief-opgroeien-300x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381103" cy="686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03740" y="0"/>
            <a:ext cx="3888260" cy="6858000"/>
          </a:xfrm>
        </p:spPr>
        <p:txBody>
          <a:bodyPr>
            <a:normAutofit/>
          </a:bodyPr>
          <a:lstStyle/>
          <a:p>
            <a:pPr algn="ctr"/>
            <a:r>
              <a:rPr lang="nl-NL" sz="4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Door liefde</a:t>
            </a:r>
            <a:br>
              <a:rPr lang="nl-NL" sz="4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4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en openheid komt er vertrouwen</a:t>
            </a:r>
            <a:br>
              <a:rPr lang="nl-NL" sz="4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4800" b="1" dirty="0" smtClean="0">
                <a:latin typeface="+mn-lt"/>
              </a:rPr>
              <a:t/>
            </a:r>
            <a:br>
              <a:rPr lang="nl-NL" sz="4800" b="1" dirty="0" smtClean="0">
                <a:latin typeface="+mn-lt"/>
              </a:rPr>
            </a:br>
            <a:r>
              <a:rPr lang="nl-NL" sz="4800" b="1" dirty="0" smtClean="0">
                <a:latin typeface="+mn-lt"/>
              </a:rPr>
              <a:t>Dan kun je elkaar weer goed onder ogen komen</a:t>
            </a:r>
            <a:endParaRPr lang="nl-NL" sz="4800" b="1" dirty="0">
              <a:latin typeface="+mn-lt"/>
            </a:endParaRPr>
          </a:p>
        </p:txBody>
      </p:sp>
      <p:pic>
        <p:nvPicPr>
          <p:cNvPr id="11266" name="Picture 2" descr="http://www.pastoralehulpverleningjongeren.nl/wp-content/uploads/2012/07/Het-is-belangrijk-dat-jongeren-een-open-eerlijke-en-zelfstandige-persoonlijkheid-worden-300x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303741" cy="686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355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21753" y="0"/>
            <a:ext cx="2670247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sz="4900" b="1" dirty="0" smtClean="0">
                <a:latin typeface="+mn-lt"/>
              </a:rPr>
              <a:t>Liefde is gericht op de ander </a:t>
            </a:r>
            <a:br>
              <a:rPr lang="nl-NL" sz="4900" b="1" dirty="0" smtClean="0">
                <a:latin typeface="+mn-lt"/>
              </a:rPr>
            </a:br>
            <a:r>
              <a:rPr lang="nl-NL" sz="4900" b="1" dirty="0">
                <a:latin typeface="+mn-lt"/>
              </a:rPr>
              <a:t/>
            </a:r>
            <a:br>
              <a:rPr lang="nl-NL" sz="4900" b="1" dirty="0">
                <a:latin typeface="+mn-lt"/>
              </a:rPr>
            </a:br>
            <a:r>
              <a:rPr lang="nl-NL" sz="4900" b="1" dirty="0" smtClean="0">
                <a:solidFill>
                  <a:srgbClr val="002060"/>
                </a:solidFill>
                <a:latin typeface="+mn-lt"/>
              </a:rPr>
              <a:t>Liefde wil delen</a:t>
            </a:r>
            <a:r>
              <a:rPr lang="nl-NL" sz="4900" b="1" dirty="0" smtClean="0">
                <a:latin typeface="+mn-lt"/>
              </a:rPr>
              <a:t/>
            </a:r>
            <a:br>
              <a:rPr lang="nl-NL" sz="4900" b="1" dirty="0" smtClean="0">
                <a:latin typeface="+mn-lt"/>
              </a:rPr>
            </a:br>
            <a:r>
              <a:rPr lang="nl-NL" sz="4900" b="1" dirty="0" smtClean="0">
                <a:latin typeface="+mn-lt"/>
              </a:rPr>
              <a:t/>
            </a:r>
            <a:br>
              <a:rPr lang="nl-NL" sz="4900" b="1" dirty="0" smtClean="0">
                <a:latin typeface="+mn-lt"/>
              </a:rPr>
            </a:br>
            <a:r>
              <a:rPr lang="nl-NL" sz="4900" b="1" dirty="0">
                <a:latin typeface="+mn-lt"/>
              </a:rPr>
              <a:t>Liefde overwint de angst</a:t>
            </a:r>
            <a:r>
              <a:rPr lang="nl-NL" b="1" dirty="0">
                <a:latin typeface="+mn-lt"/>
              </a:rPr>
              <a:t> </a:t>
            </a:r>
            <a:r>
              <a:rPr lang="nl-NL" dirty="0">
                <a:latin typeface="+mn-lt"/>
              </a:rPr>
              <a:t/>
            </a:r>
            <a:br>
              <a:rPr lang="nl-NL" dirty="0">
                <a:latin typeface="+mn-lt"/>
              </a:rPr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12290" name="Picture 2" descr="http://www.pastoralehulpverleningjongeren.nl/wp-content/uploads/2014/09/Liefde-opent-het-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17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37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902" y="568412"/>
            <a:ext cx="12126097" cy="6227804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sz="4900" b="1" dirty="0" smtClean="0">
                <a:latin typeface="+mn-lt"/>
              </a:rPr>
              <a:t>God </a:t>
            </a:r>
            <a:r>
              <a:rPr lang="nl-NL" sz="4900" b="1" dirty="0">
                <a:latin typeface="+mn-lt"/>
              </a:rPr>
              <a:t>is liefde </a:t>
            </a:r>
            <a:r>
              <a:rPr lang="nl-NL" sz="4900" b="1" dirty="0" smtClean="0">
                <a:latin typeface="+mn-lt"/>
              </a:rPr>
              <a:t/>
            </a:r>
            <a:br>
              <a:rPr lang="nl-NL" sz="4900" b="1" dirty="0" smtClean="0">
                <a:latin typeface="+mn-lt"/>
              </a:rPr>
            </a:br>
            <a:r>
              <a:rPr lang="nl-NL" sz="4900" dirty="0" smtClean="0">
                <a:latin typeface="+mn-lt"/>
              </a:rPr>
              <a:t>(</a:t>
            </a:r>
            <a:r>
              <a:rPr lang="nl-NL" sz="4900" dirty="0">
                <a:latin typeface="+mn-lt"/>
              </a:rPr>
              <a:t>1 Joh.4:8</a:t>
            </a:r>
            <a:r>
              <a:rPr lang="nl-NL" sz="4900" dirty="0" smtClean="0">
                <a:latin typeface="+mn-lt"/>
              </a:rPr>
              <a:t>)</a:t>
            </a:r>
            <a:r>
              <a:rPr lang="nl-NL" sz="2000" dirty="0" smtClean="0">
                <a:latin typeface="+mn-lt"/>
              </a:rPr>
              <a:t/>
            </a:r>
            <a:br>
              <a:rPr lang="nl-NL" sz="2000" dirty="0" smtClean="0">
                <a:latin typeface="+mn-lt"/>
              </a:rPr>
            </a:br>
            <a:r>
              <a:rPr lang="nl-NL" sz="2000" dirty="0" smtClean="0">
                <a:latin typeface="+mn-lt"/>
              </a:rPr>
              <a:t/>
            </a:r>
            <a:br>
              <a:rPr lang="nl-NL" sz="2000" dirty="0" smtClean="0">
                <a:latin typeface="+mn-lt"/>
              </a:rPr>
            </a:br>
            <a:r>
              <a:rPr lang="nl-NL" sz="4900" dirty="0" smtClean="0">
                <a:latin typeface="+mn-lt"/>
              </a:rPr>
              <a:t>We </a:t>
            </a:r>
            <a:r>
              <a:rPr lang="nl-NL" sz="4900" dirty="0">
                <a:latin typeface="+mn-lt"/>
              </a:rPr>
              <a:t>lezen in 1 Joh.4:18</a:t>
            </a:r>
            <a:r>
              <a:rPr lang="nl-NL" sz="4900" dirty="0" smtClean="0">
                <a:latin typeface="+mn-lt"/>
              </a:rPr>
              <a:t>:</a:t>
            </a:r>
            <a:r>
              <a:rPr lang="nl-NL" sz="4900" dirty="0">
                <a:latin typeface="+mn-lt"/>
              </a:rPr>
              <a:t/>
            </a:r>
            <a:br>
              <a:rPr lang="nl-NL" sz="4900" dirty="0">
                <a:latin typeface="+mn-lt"/>
              </a:rPr>
            </a:br>
            <a:r>
              <a:rPr lang="nl-NL" sz="49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‘</a:t>
            </a:r>
            <a:r>
              <a:rPr lang="nl-NL" sz="49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Er is in de liefde geen angst, </a:t>
            </a:r>
            <a:r>
              <a:rPr lang="nl-NL" sz="49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nl-NL" sz="49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nl-NL" sz="49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maar </a:t>
            </a:r>
            <a:r>
              <a:rPr lang="nl-NL" sz="49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de volkomen liefde </a:t>
            </a:r>
            <a:r>
              <a:rPr lang="nl-NL" sz="49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nl-NL" sz="49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nl-NL" sz="49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werpt </a:t>
            </a:r>
            <a:r>
              <a:rPr lang="nl-NL" sz="49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de vrees uit</a:t>
            </a:r>
            <a:r>
              <a:rPr lang="nl-NL" sz="49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.’</a:t>
            </a:r>
            <a:br>
              <a:rPr lang="nl-NL" sz="49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nl-NL" sz="4900" b="1" dirty="0" smtClean="0">
                <a:latin typeface="+mn-lt"/>
              </a:rPr>
              <a:t/>
            </a:r>
            <a:br>
              <a:rPr lang="nl-NL" sz="4900" b="1" dirty="0" smtClean="0">
                <a:latin typeface="+mn-lt"/>
              </a:rPr>
            </a:br>
            <a:r>
              <a:rPr lang="nl-NL" sz="4900" dirty="0"/>
              <a:t> </a:t>
            </a:r>
            <a:r>
              <a:rPr lang="nl-NL" sz="4900" dirty="0" smtClean="0"/>
              <a:t>In</a:t>
            </a:r>
            <a:r>
              <a:rPr lang="nl-NL" sz="4900" dirty="0" smtClean="0">
                <a:latin typeface="+mn-lt"/>
              </a:rPr>
              <a:t> </a:t>
            </a:r>
            <a:r>
              <a:rPr lang="nl-NL" sz="4900" dirty="0">
                <a:latin typeface="+mn-lt"/>
              </a:rPr>
              <a:t>1 </a:t>
            </a:r>
            <a:r>
              <a:rPr lang="nl-NL" sz="4900" dirty="0" smtClean="0">
                <a:latin typeface="+mn-lt"/>
              </a:rPr>
              <a:t>Joh.4:19 wordt gesteld:</a:t>
            </a:r>
            <a:r>
              <a:rPr lang="nl-NL" sz="4900" dirty="0">
                <a:latin typeface="+mn-lt"/>
              </a:rPr>
              <a:t> </a:t>
            </a:r>
            <a:br>
              <a:rPr lang="nl-NL" sz="4900" dirty="0">
                <a:latin typeface="+mn-lt"/>
              </a:rPr>
            </a:br>
            <a:r>
              <a:rPr lang="nl-NL" sz="49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‘</a:t>
            </a:r>
            <a:r>
              <a:rPr lang="nl-NL" sz="49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Wij hebben Hem lief, </a:t>
            </a:r>
            <a:r>
              <a:rPr lang="nl-NL" sz="49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49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49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omdat </a:t>
            </a:r>
            <a:r>
              <a:rPr lang="nl-NL" sz="49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Hij ons eerst liefgehad heeft.’ </a:t>
            </a:r>
            <a:r>
              <a:rPr lang="nl-NL" sz="49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49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49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49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nl-NL" sz="49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0659" y="6063049"/>
            <a:ext cx="9555891" cy="79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nl-NL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7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astoralehulpverleningjongeren.nl/wp-content/uploads/2011/05/Want-zo-lief-heeft-God-de-wereld-geha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8" y="0"/>
            <a:ext cx="108528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2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820257" y="164756"/>
            <a:ext cx="4371743" cy="6693243"/>
          </a:xfrm>
        </p:spPr>
        <p:txBody>
          <a:bodyPr>
            <a:normAutofit/>
          </a:bodyPr>
          <a:lstStyle/>
          <a:p>
            <a:pPr algn="ctr" fontAlgn="base"/>
            <a:r>
              <a:rPr lang="nl-NL" sz="4800" b="1" dirty="0">
                <a:latin typeface="+mn-lt"/>
              </a:rPr>
              <a:t>Kinderen hebben behoefte aan liefde en </a:t>
            </a:r>
            <a:r>
              <a:rPr lang="nl-NL" sz="4800" b="1" dirty="0" smtClean="0">
                <a:latin typeface="+mn-lt"/>
              </a:rPr>
              <a:t>acceptatie</a:t>
            </a:r>
            <a:br>
              <a:rPr lang="nl-NL" sz="4800" b="1" dirty="0" smtClean="0">
                <a:latin typeface="+mn-lt"/>
              </a:rPr>
            </a:br>
            <a:r>
              <a:rPr lang="nl-NL" sz="4800" b="1" dirty="0" smtClean="0">
                <a:latin typeface="+mn-lt"/>
              </a:rPr>
              <a:t/>
            </a:r>
            <a:br>
              <a:rPr lang="nl-NL" sz="4800" b="1" dirty="0" smtClean="0">
                <a:latin typeface="+mn-lt"/>
              </a:rPr>
            </a:br>
            <a:r>
              <a:rPr lang="nl-NL" sz="4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Afwijzing is:</a:t>
            </a:r>
            <a:r>
              <a:rPr lang="nl-NL" sz="4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4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4800" b="1" dirty="0">
                <a:solidFill>
                  <a:srgbClr val="002060"/>
                </a:solidFill>
                <a:latin typeface="+mn-lt"/>
              </a:rPr>
              <a:t>‘het gevoel niet gewenst te zijn’</a:t>
            </a:r>
            <a:r>
              <a:rPr lang="nl-NL" sz="4800" b="1" dirty="0">
                <a:latin typeface="+mn-lt"/>
              </a:rPr>
              <a:t> </a:t>
            </a:r>
            <a:r>
              <a:rPr lang="nl-NL" sz="4800" dirty="0">
                <a:latin typeface="+mn-lt"/>
              </a:rPr>
              <a:t/>
            </a:r>
            <a:br>
              <a:rPr lang="nl-NL" sz="4800" dirty="0">
                <a:latin typeface="+mn-lt"/>
              </a:rPr>
            </a:br>
            <a:endParaRPr lang="nl-NL" sz="4800" dirty="0">
              <a:latin typeface="+mn-lt"/>
            </a:endParaRPr>
          </a:p>
        </p:txBody>
      </p:sp>
      <p:pic>
        <p:nvPicPr>
          <p:cNvPr id="2050" name="Picture 2" descr="http://www.pastoralehulpverleningjongeren.nl/wp-content/uploads/2014/09/Kinderen-hebben-behoefte-aan-liefde-en-acceptatie-1024x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82025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30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511115"/>
            <a:ext cx="12192001" cy="1346885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Derek Prince: </a:t>
            </a:r>
            <a:r>
              <a:rPr lang="nl-NL" b="1" dirty="0" smtClean="0">
                <a:latin typeface="+mn-lt"/>
              </a:rPr>
              <a:t>‘Afwijzing </a:t>
            </a:r>
            <a:r>
              <a:rPr lang="nl-NL" b="1" dirty="0">
                <a:latin typeface="+mn-lt"/>
              </a:rPr>
              <a:t>kan een verborgen, innerlijke houding </a:t>
            </a:r>
            <a:r>
              <a:rPr lang="nl-NL" b="1" dirty="0" smtClean="0">
                <a:latin typeface="+mn-lt"/>
              </a:rPr>
              <a:t>zijn, die </a:t>
            </a:r>
            <a:r>
              <a:rPr lang="nl-NL" b="1" dirty="0">
                <a:latin typeface="+mn-lt"/>
              </a:rPr>
              <a:t>we met ons meedragen.’</a:t>
            </a:r>
            <a:r>
              <a:rPr lang="nl-NL" dirty="0">
                <a:latin typeface="+mn-lt"/>
              </a:rPr>
              <a:t/>
            </a:r>
            <a:br>
              <a:rPr lang="nl-NL" dirty="0">
                <a:latin typeface="+mn-lt"/>
              </a:rPr>
            </a:br>
            <a:endParaRPr lang="nl-NL" dirty="0">
              <a:latin typeface="+mn-lt"/>
            </a:endParaRPr>
          </a:p>
        </p:txBody>
      </p:sp>
      <p:pic>
        <p:nvPicPr>
          <p:cNvPr id="3074" name="Picture 2" descr="http://www.pastoralehulpverleningjongeren.nl/wp-content/uploads/2014/09/Deze-Bijbelleraar-leert-ons-hoe-we-moeten-omgaan-met-gevoelens-van-afwijzing-en-bitterhei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47" y="0"/>
            <a:ext cx="10103706" cy="551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20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54314" y="453080"/>
            <a:ext cx="3937686" cy="6404919"/>
          </a:xfrm>
        </p:spPr>
        <p:txBody>
          <a:bodyPr>
            <a:noAutofit/>
          </a:bodyPr>
          <a:lstStyle/>
          <a:p>
            <a:pPr algn="ctr"/>
            <a:r>
              <a:rPr lang="nl-NL" b="1" dirty="0">
                <a:latin typeface="+mn-lt"/>
              </a:rPr>
              <a:t>Langdurige afwijzing, trauma’s, barsten en gebrokenheid </a:t>
            </a:r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in </a:t>
            </a:r>
            <a:r>
              <a:rPr lang="nl-NL" b="1" dirty="0">
                <a:latin typeface="+mn-lt"/>
              </a:rPr>
              <a:t>je leven </a:t>
            </a:r>
            <a:r>
              <a:rPr lang="nl-NL" b="1" dirty="0">
                <a:solidFill>
                  <a:srgbClr val="002060"/>
                </a:solidFill>
                <a:latin typeface="+mn-lt"/>
              </a:rPr>
              <a:t>veroorzaken angst en boosheid, depressie en </a:t>
            </a:r>
            <a:r>
              <a:rPr lang="nl-NL" b="1" dirty="0" smtClean="0">
                <a:solidFill>
                  <a:srgbClr val="002060"/>
                </a:solidFill>
                <a:latin typeface="+mn-lt"/>
              </a:rPr>
              <a:t>agressie</a:t>
            </a:r>
            <a:r>
              <a:rPr lang="nl-NL" b="1" dirty="0">
                <a:solidFill>
                  <a:srgbClr val="002060"/>
                </a:solidFill>
                <a:latin typeface="+mn-lt"/>
              </a:rPr>
              <a:t> </a:t>
            </a:r>
            <a:br>
              <a:rPr lang="nl-NL" b="1" dirty="0">
                <a:solidFill>
                  <a:srgbClr val="002060"/>
                </a:solidFill>
                <a:latin typeface="+mn-lt"/>
              </a:rPr>
            </a:br>
            <a:endParaRPr lang="nl-NL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098" name="Picture 2" descr="Zijn er barsten in je le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4314" cy="672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52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797340" y="0"/>
            <a:ext cx="4394660" cy="6858000"/>
          </a:xfrm>
        </p:spPr>
        <p:txBody>
          <a:bodyPr/>
          <a:lstStyle/>
          <a:p>
            <a:pPr algn="ctr" fontAlgn="base"/>
            <a:r>
              <a:rPr lang="nl-NL" sz="4100" b="1" dirty="0" smtClean="0">
                <a:latin typeface="+mn-lt"/>
              </a:rPr>
              <a:t>In het boek</a:t>
            </a:r>
            <a:br>
              <a:rPr lang="nl-NL" sz="4100" b="1" dirty="0" smtClean="0">
                <a:latin typeface="+mn-lt"/>
              </a:rPr>
            </a:br>
            <a:r>
              <a:rPr lang="nl-NL" sz="4100" b="1" dirty="0" smtClean="0">
                <a:latin typeface="+mn-lt"/>
              </a:rPr>
              <a:t>‘Leven </a:t>
            </a:r>
            <a:r>
              <a:rPr lang="nl-NL" sz="4100" b="1" dirty="0">
                <a:latin typeface="+mn-lt"/>
              </a:rPr>
              <a:t>naar Gods plan</a:t>
            </a:r>
            <a:r>
              <a:rPr lang="nl-NL" sz="4100" b="1" dirty="0" smtClean="0">
                <a:latin typeface="+mn-lt"/>
              </a:rPr>
              <a:t>’ wordt gesteld:</a:t>
            </a:r>
            <a:r>
              <a:rPr lang="nl-NL" sz="4100" b="1" dirty="0">
                <a:latin typeface="+mn-lt"/>
              </a:rPr>
              <a:t/>
            </a:r>
            <a:br>
              <a:rPr lang="nl-NL" sz="4100" b="1" dirty="0">
                <a:latin typeface="+mn-lt"/>
              </a:rPr>
            </a:br>
            <a:r>
              <a:rPr lang="nl-NL" sz="1600" b="1" dirty="0" smtClean="0">
                <a:latin typeface="+mn-lt"/>
              </a:rPr>
              <a:t/>
            </a:r>
            <a:br>
              <a:rPr lang="nl-NL" sz="1600" b="1" dirty="0" smtClean="0">
                <a:latin typeface="+mn-lt"/>
              </a:rPr>
            </a:br>
            <a:r>
              <a:rPr lang="nl-NL" sz="4100" b="1" dirty="0" smtClean="0">
                <a:solidFill>
                  <a:srgbClr val="002060"/>
                </a:solidFill>
                <a:latin typeface="+mn-lt"/>
              </a:rPr>
              <a:t>‘</a:t>
            </a:r>
            <a:r>
              <a:rPr lang="nl-NL" sz="4100" b="1" dirty="0">
                <a:solidFill>
                  <a:srgbClr val="002060"/>
                </a:solidFill>
                <a:latin typeface="+mn-lt"/>
              </a:rPr>
              <a:t>Naarmate we groeien en genezen, vervangen we angstbanden door liefdesbanden.’</a:t>
            </a:r>
            <a:r>
              <a:rPr lang="nl-NL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5122" name="Picture 2" descr="OLYMPUS DIGITAL CAM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79734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0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71503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nl-NL" sz="1100" b="1" dirty="0" smtClean="0">
                <a:latin typeface="+mn-lt"/>
              </a:rPr>
              <a:t/>
            </a:r>
            <a:br>
              <a:rPr lang="nl-NL" sz="1100" b="1" dirty="0" smtClean="0">
                <a:latin typeface="+mn-lt"/>
              </a:rPr>
            </a:br>
            <a:r>
              <a:rPr lang="nl-NL" sz="1100" b="1" dirty="0">
                <a:latin typeface="+mn-lt"/>
              </a:rPr>
              <a:t/>
            </a:r>
            <a:br>
              <a:rPr lang="nl-NL" sz="1100" b="1" dirty="0">
                <a:latin typeface="+mn-lt"/>
              </a:rPr>
            </a:br>
            <a:r>
              <a:rPr lang="nl-NL" b="1" dirty="0" smtClean="0">
                <a:latin typeface="+mn-lt"/>
              </a:rPr>
              <a:t>In </a:t>
            </a:r>
            <a:r>
              <a:rPr lang="nl-NL" b="1" dirty="0">
                <a:latin typeface="+mn-lt"/>
              </a:rPr>
              <a:t>‘The Life Model’ </a:t>
            </a:r>
            <a:r>
              <a:rPr lang="nl-NL" b="1" dirty="0" smtClean="0">
                <a:latin typeface="+mn-lt"/>
              </a:rPr>
              <a:t>(leven volgens Gods plan) </a:t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draait het bij angstbanden om:</a:t>
            </a:r>
            <a:r>
              <a:rPr lang="nl-NL" b="1" dirty="0">
                <a:latin typeface="+mn-lt"/>
              </a:rPr>
              <a:t/>
            </a:r>
            <a:br>
              <a:rPr lang="nl-NL" b="1" dirty="0">
                <a:latin typeface="+mn-lt"/>
              </a:rPr>
            </a:br>
            <a:r>
              <a:rPr lang="nl-NL" b="1" dirty="0">
                <a:latin typeface="+mn-lt"/>
              </a:rPr>
              <a:t/>
            </a:r>
            <a:br>
              <a:rPr lang="nl-NL" b="1" dirty="0">
                <a:latin typeface="+mn-lt"/>
              </a:rPr>
            </a:br>
            <a:r>
              <a:rPr lang="nl-NL" b="1" dirty="0">
                <a:latin typeface="+mn-lt"/>
              </a:rPr>
              <a:t>– Angst voor afwijzing: </a:t>
            </a:r>
            <a:r>
              <a:rPr lang="nl-NL" b="1" dirty="0">
                <a:solidFill>
                  <a:srgbClr val="002060"/>
                </a:solidFill>
                <a:latin typeface="+mn-lt"/>
              </a:rPr>
              <a:t>‘Ik moet er alles aan doen om deze relatie te laten slagen.’</a:t>
            </a:r>
            <a:br>
              <a:rPr lang="nl-NL" b="1" dirty="0">
                <a:solidFill>
                  <a:srgbClr val="002060"/>
                </a:solidFill>
                <a:latin typeface="+mn-lt"/>
              </a:rPr>
            </a:br>
            <a:r>
              <a:rPr lang="nl-NL" sz="11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nl-NL" sz="1100" b="1" dirty="0" smtClean="0">
                <a:solidFill>
                  <a:srgbClr val="002060"/>
                </a:solidFill>
                <a:latin typeface="+mn-lt"/>
              </a:rPr>
            </a:br>
            <a:r>
              <a:rPr lang="nl-NL" sz="11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nl-NL" sz="1100" b="1" dirty="0">
                <a:solidFill>
                  <a:srgbClr val="002060"/>
                </a:solidFill>
                <a:latin typeface="+mn-lt"/>
              </a:rPr>
            </a:br>
            <a:r>
              <a:rPr lang="nl-NL" b="1" dirty="0" smtClean="0">
                <a:latin typeface="+mn-lt"/>
              </a:rPr>
              <a:t>–</a:t>
            </a:r>
            <a:r>
              <a:rPr lang="nl-NL" b="1" dirty="0">
                <a:latin typeface="+mn-lt"/>
              </a:rPr>
              <a:t>  Angst voor boosheid: </a:t>
            </a:r>
            <a: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‘Ik kan er niet tegen als iemand boos op mij is.’</a:t>
            </a:r>
            <a:b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11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11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11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11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b="1" dirty="0" smtClean="0">
                <a:latin typeface="+mn-lt"/>
              </a:rPr>
              <a:t>– </a:t>
            </a:r>
            <a:r>
              <a:rPr lang="nl-NL" b="1" dirty="0">
                <a:latin typeface="+mn-lt"/>
              </a:rPr>
              <a:t>Angst voor zwakheid: </a:t>
            </a:r>
            <a:r>
              <a:rPr lang="nl-NL" b="1" dirty="0">
                <a:solidFill>
                  <a:srgbClr val="002060"/>
                </a:solidFill>
                <a:latin typeface="+mn-lt"/>
              </a:rPr>
              <a:t>‘Niemand mag mijn zwakheden of fouten zien.’</a:t>
            </a:r>
            <a:br>
              <a:rPr lang="nl-NL" b="1" dirty="0">
                <a:solidFill>
                  <a:srgbClr val="002060"/>
                </a:solidFill>
                <a:latin typeface="+mn-lt"/>
              </a:rPr>
            </a:br>
            <a:endParaRPr lang="nl-NL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965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nl-NL" sz="1100" b="1" dirty="0" smtClean="0">
                <a:latin typeface="+mn-lt"/>
              </a:rPr>
              <a:t/>
            </a:r>
            <a:br>
              <a:rPr lang="nl-NL" sz="1100" b="1" dirty="0" smtClean="0">
                <a:latin typeface="+mn-lt"/>
              </a:rPr>
            </a:br>
            <a:r>
              <a:rPr lang="nl-NL" sz="1100" b="1" dirty="0">
                <a:latin typeface="+mn-lt"/>
              </a:rPr>
              <a:t/>
            </a:r>
            <a:br>
              <a:rPr lang="nl-NL" sz="1100" b="1" dirty="0">
                <a:latin typeface="+mn-lt"/>
              </a:rPr>
            </a:br>
            <a:r>
              <a:rPr lang="nl-NL" sz="1100" b="1" dirty="0" smtClean="0">
                <a:latin typeface="+mn-lt"/>
              </a:rPr>
              <a:t/>
            </a:r>
            <a:br>
              <a:rPr lang="nl-NL" sz="1100" b="1" dirty="0" smtClean="0">
                <a:latin typeface="+mn-lt"/>
              </a:rPr>
            </a:br>
            <a:r>
              <a:rPr lang="nl-NL" sz="1100" b="1" dirty="0" smtClean="0">
                <a:latin typeface="+mn-lt"/>
              </a:rPr>
              <a:t/>
            </a:r>
            <a:br>
              <a:rPr lang="nl-NL" sz="1100" b="1" dirty="0" smtClean="0">
                <a:latin typeface="+mn-lt"/>
              </a:rPr>
            </a:br>
            <a:r>
              <a:rPr lang="nl-NL" b="1" u="sng" dirty="0" smtClean="0">
                <a:latin typeface="+mn-lt"/>
              </a:rPr>
              <a:t>Geestelijke </a:t>
            </a:r>
            <a:r>
              <a:rPr lang="nl-NL" b="1" u="sng" dirty="0">
                <a:latin typeface="+mn-lt"/>
              </a:rPr>
              <a:t>groei kan </a:t>
            </a:r>
            <a:r>
              <a:rPr lang="nl-NL" b="1" u="sng" dirty="0" smtClean="0">
                <a:latin typeface="+mn-lt"/>
              </a:rPr>
              <a:t>belemmerd </a:t>
            </a:r>
            <a:r>
              <a:rPr lang="nl-NL" b="1" u="sng" dirty="0">
                <a:latin typeface="+mn-lt"/>
              </a:rPr>
              <a:t>worden door:</a:t>
            </a:r>
            <a:r>
              <a:rPr lang="nl-NL" b="1" dirty="0">
                <a:latin typeface="+mn-lt"/>
              </a:rPr>
              <a:t/>
            </a:r>
            <a:br>
              <a:rPr lang="nl-NL" b="1" dirty="0">
                <a:latin typeface="+mn-lt"/>
              </a:rPr>
            </a:br>
            <a:r>
              <a:rPr lang="nl-NL" sz="1100" b="1" dirty="0" smtClean="0">
                <a:latin typeface="+mn-lt"/>
              </a:rPr>
              <a:t/>
            </a:r>
            <a:br>
              <a:rPr lang="nl-NL" sz="1100" b="1" dirty="0" smtClean="0">
                <a:latin typeface="+mn-lt"/>
              </a:rPr>
            </a:br>
            <a:r>
              <a:rPr lang="nl-NL" sz="4700" b="1" dirty="0" smtClean="0">
                <a:solidFill>
                  <a:srgbClr val="002060"/>
                </a:solidFill>
                <a:latin typeface="+mn-lt"/>
              </a:rPr>
              <a:t>- emotionele </a:t>
            </a:r>
            <a:r>
              <a:rPr lang="nl-NL" sz="4700" b="1" dirty="0">
                <a:solidFill>
                  <a:srgbClr val="002060"/>
                </a:solidFill>
                <a:latin typeface="+mn-lt"/>
              </a:rPr>
              <a:t>beschadigingen</a:t>
            </a:r>
            <a:r>
              <a:rPr lang="nl-NL" sz="4700" b="1" dirty="0">
                <a:latin typeface="+mn-lt"/>
              </a:rPr>
              <a:t/>
            </a:r>
            <a:br>
              <a:rPr lang="nl-NL" sz="4700" b="1" dirty="0">
                <a:latin typeface="+mn-lt"/>
              </a:rPr>
            </a:br>
            <a:r>
              <a:rPr lang="nl-NL" sz="47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pijnlijke </a:t>
            </a:r>
            <a:r>
              <a:rPr lang="nl-NL" sz="47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herinneringen</a:t>
            </a:r>
            <a:r>
              <a:rPr lang="nl-NL" sz="4700" b="1" dirty="0">
                <a:latin typeface="+mn-lt"/>
              </a:rPr>
              <a:t/>
            </a:r>
            <a:br>
              <a:rPr lang="nl-NL" sz="4700" b="1" dirty="0">
                <a:latin typeface="+mn-lt"/>
              </a:rPr>
            </a:br>
            <a:r>
              <a:rPr lang="nl-NL" sz="47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- je </a:t>
            </a:r>
            <a:r>
              <a:rPr lang="nl-NL" sz="47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oude karakter en ego</a:t>
            </a:r>
            <a:r>
              <a:rPr lang="nl-NL" sz="4700" b="1" dirty="0">
                <a:latin typeface="+mn-lt"/>
              </a:rPr>
              <a:t/>
            </a:r>
            <a:br>
              <a:rPr lang="nl-NL" sz="4700" b="1" dirty="0">
                <a:latin typeface="+mn-lt"/>
              </a:rPr>
            </a:br>
            <a:r>
              <a:rPr lang="nl-NL" sz="47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zonden </a:t>
            </a:r>
            <a:r>
              <a:rPr lang="nl-NL" sz="47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en vleselijke begeerten</a:t>
            </a:r>
            <a:r>
              <a:rPr lang="nl-NL" sz="4700" b="1" dirty="0">
                <a:latin typeface="+mn-lt"/>
              </a:rPr>
              <a:t/>
            </a:r>
            <a:br>
              <a:rPr lang="nl-NL" sz="4700" b="1" dirty="0">
                <a:latin typeface="+mn-lt"/>
              </a:rPr>
            </a:br>
            <a:r>
              <a:rPr lang="nl-NL" sz="4700" b="1" dirty="0" smtClean="0">
                <a:latin typeface="+mn-lt"/>
              </a:rPr>
              <a:t>- onkunde </a:t>
            </a:r>
            <a:r>
              <a:rPr lang="nl-NL" sz="4700" b="1" dirty="0">
                <a:latin typeface="+mn-lt"/>
              </a:rPr>
              <a:t>en misleidende geesten</a:t>
            </a:r>
            <a:br>
              <a:rPr lang="nl-NL" sz="4700" b="1" dirty="0">
                <a:latin typeface="+mn-lt"/>
              </a:rPr>
            </a:br>
            <a:r>
              <a:rPr lang="nl-NL" sz="4700" b="1" dirty="0" smtClean="0">
                <a:solidFill>
                  <a:srgbClr val="002060"/>
                </a:solidFill>
                <a:latin typeface="+mn-lt"/>
              </a:rPr>
              <a:t>- twijfel </a:t>
            </a:r>
            <a:r>
              <a:rPr lang="nl-NL" sz="4700" b="1" dirty="0">
                <a:solidFill>
                  <a:srgbClr val="002060"/>
                </a:solidFill>
                <a:latin typeface="+mn-lt"/>
              </a:rPr>
              <a:t>en afgunst</a:t>
            </a:r>
            <a:r>
              <a:rPr lang="nl-NL" sz="4700" b="1" dirty="0">
                <a:latin typeface="+mn-lt"/>
              </a:rPr>
              <a:t/>
            </a:r>
            <a:br>
              <a:rPr lang="nl-NL" sz="4700" b="1" dirty="0">
                <a:latin typeface="+mn-lt"/>
              </a:rPr>
            </a:br>
            <a:r>
              <a:rPr lang="nl-NL" sz="47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boosheid </a:t>
            </a:r>
            <a:r>
              <a:rPr lang="nl-NL" sz="47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of angst</a:t>
            </a:r>
            <a:r>
              <a:rPr lang="nl-NL" sz="4700" b="1" dirty="0">
                <a:latin typeface="+mn-lt"/>
              </a:rPr>
              <a:t/>
            </a:r>
            <a:br>
              <a:rPr lang="nl-NL" sz="4700" b="1" dirty="0">
                <a:latin typeface="+mn-lt"/>
              </a:rPr>
            </a:br>
            <a:r>
              <a:rPr lang="nl-NL" sz="4700" b="1" dirty="0" smtClean="0">
                <a:latin typeface="+mn-lt"/>
              </a:rPr>
              <a:t>- onzekerheid</a:t>
            </a:r>
            <a:r>
              <a:rPr lang="nl-NL" sz="4700" b="1" dirty="0">
                <a:latin typeface="+mn-lt"/>
              </a:rPr>
              <a:t>, besluiteloosheid en stress</a:t>
            </a:r>
            <a:br>
              <a:rPr lang="nl-NL" sz="4700" b="1" dirty="0">
                <a:latin typeface="+mn-lt"/>
              </a:rPr>
            </a:br>
            <a:r>
              <a:rPr lang="nl-NL" sz="4700" b="1" dirty="0" smtClean="0">
                <a:solidFill>
                  <a:srgbClr val="002060"/>
                </a:solidFill>
                <a:latin typeface="+mn-lt"/>
              </a:rPr>
              <a:t>- gevoelens </a:t>
            </a:r>
            <a:r>
              <a:rPr lang="nl-NL" sz="4700" b="1" dirty="0">
                <a:solidFill>
                  <a:srgbClr val="002060"/>
                </a:solidFill>
                <a:latin typeface="+mn-lt"/>
              </a:rPr>
              <a:t>van afwijzing</a:t>
            </a:r>
            <a:r>
              <a:rPr lang="nl-NL" sz="4700" b="1" dirty="0">
                <a:latin typeface="+mn-lt"/>
              </a:rPr>
              <a:t/>
            </a:r>
            <a:br>
              <a:rPr lang="nl-NL" sz="4700" b="1" dirty="0">
                <a:latin typeface="+mn-lt"/>
              </a:rPr>
            </a:br>
            <a:r>
              <a:rPr lang="nl-NL" sz="47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- andere </a:t>
            </a:r>
            <a:r>
              <a:rPr lang="nl-NL" sz="47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geestelijke gebreken </a:t>
            </a:r>
            <a:r>
              <a:rPr lang="nl-NL" sz="4700" b="1" dirty="0">
                <a:latin typeface="+mn-lt"/>
              </a:rPr>
              <a:t/>
            </a:r>
            <a:br>
              <a:rPr lang="nl-NL" sz="4700" b="1" dirty="0">
                <a:latin typeface="+mn-lt"/>
              </a:rPr>
            </a:br>
            <a:endParaRPr lang="nl-NL" sz="47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277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62118" y="0"/>
            <a:ext cx="5206314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sz="1100" dirty="0" smtClean="0"/>
              <a:t/>
            </a:r>
            <a:br>
              <a:rPr lang="nl-NL" sz="1100" dirty="0" smtClean="0"/>
            </a:br>
            <a:r>
              <a:rPr lang="nl-NL" sz="1100" dirty="0"/>
              <a:t/>
            </a:r>
            <a:br>
              <a:rPr lang="nl-NL" sz="1100" dirty="0"/>
            </a:br>
            <a:r>
              <a:rPr lang="nl-NL" sz="1100" dirty="0" smtClean="0"/>
              <a:t/>
            </a:r>
            <a:br>
              <a:rPr lang="nl-NL" sz="1100" dirty="0" smtClean="0"/>
            </a:br>
            <a:r>
              <a:rPr lang="nl-NL" sz="1100" dirty="0" smtClean="0"/>
              <a:t/>
            </a:r>
            <a:br>
              <a:rPr lang="nl-NL" sz="1100" dirty="0" smtClean="0"/>
            </a:br>
            <a:r>
              <a:rPr lang="nl-NL" sz="49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Weet </a:t>
            </a:r>
            <a:r>
              <a:rPr lang="nl-NL" sz="49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je jezelf geliefd</a:t>
            </a:r>
            <a:r>
              <a:rPr lang="nl-NL" sz="49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?</a:t>
            </a:r>
            <a:br>
              <a:rPr lang="nl-NL" sz="49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nl-NL" sz="2400" b="1" dirty="0" smtClean="0">
                <a:latin typeface="+mn-lt"/>
              </a:rPr>
              <a:t/>
            </a:r>
            <a:br>
              <a:rPr lang="nl-NL" sz="2400" b="1" dirty="0" smtClean="0">
                <a:latin typeface="+mn-lt"/>
              </a:rPr>
            </a:br>
            <a:r>
              <a:rPr lang="nl-NL" sz="4900" b="1" dirty="0" smtClean="0">
                <a:latin typeface="+mn-lt"/>
              </a:rPr>
              <a:t>Door een gezonde liefdesband kun je in vrijheid ontwikkelen en ontspannen</a:t>
            </a:r>
            <a:br>
              <a:rPr lang="nl-NL" sz="4900" b="1" dirty="0" smtClean="0">
                <a:latin typeface="+mn-lt"/>
              </a:rPr>
            </a:br>
            <a:r>
              <a:rPr lang="nl-NL" sz="2400" b="1" dirty="0" smtClean="0">
                <a:latin typeface="+mn-lt"/>
              </a:rPr>
              <a:t/>
            </a:r>
            <a:br>
              <a:rPr lang="nl-NL" sz="2400" b="1" dirty="0" smtClean="0">
                <a:latin typeface="+mn-lt"/>
              </a:rPr>
            </a:br>
            <a:r>
              <a:rPr lang="nl-NL" sz="49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Hoe kun je angstbanden veranderen in liefdesbanden?</a:t>
            </a:r>
            <a:r>
              <a:rPr lang="nl-NL" sz="49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49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6146" name="Picture 2" descr="http://www.pastoralehulpverleningjongeren.nl/wp-content/uploads/2014/09/Een-gezonde-liefdesband-geeft-vrijheid-om-te-ontwikkelen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862119" cy="686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21018" y="5288692"/>
            <a:ext cx="7070982" cy="1569307"/>
          </a:xfrm>
        </p:spPr>
        <p:txBody>
          <a:bodyPr>
            <a:normAutofit/>
          </a:bodyPr>
          <a:lstStyle/>
          <a:p>
            <a:pPr algn="ctr"/>
            <a:r>
              <a:rPr lang="nl-NL" sz="5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Wie is de baas? </a:t>
            </a:r>
            <a:r>
              <a:rPr lang="nl-NL" sz="5000" b="1" dirty="0" smtClean="0">
                <a:latin typeface="+mn-lt"/>
              </a:rPr>
              <a:t>Wie is de onderworpen angstaap? </a:t>
            </a:r>
            <a:endParaRPr lang="nl-NL" sz="5000" b="1" dirty="0">
              <a:latin typeface="+mn-lt"/>
            </a:endParaRPr>
          </a:p>
        </p:txBody>
      </p:sp>
      <p:pic>
        <p:nvPicPr>
          <p:cNvPr id="7170" name="Picture 2" descr="http://www.pastoralehulpverleningjongeren.nl/wp-content/uploads/2012/07/Hoe-kom-je-over-bij-anderen2-224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121019" cy="685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astoralehulpverleningjongeren.nl/wp-content/uploads/2012/07/Laat-je-jezelf-niet-te-veel-leiden-door-angst1-300x2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00" y="-1"/>
            <a:ext cx="6693901" cy="528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029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46</Words>
  <Application>Microsoft Office PowerPoint</Application>
  <PresentationFormat>Breedbeeld</PresentationFormat>
  <Paragraphs>15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Kantoorthema</vt:lpstr>
      <vt:lpstr>  Wat hebben we vanaf onze kinderjaren opgebouwd in het netwerk van ons denken?  Liefde of afwijzing?  Liefdesbanden  of angstbanden?  </vt:lpstr>
      <vt:lpstr>Kinderen hebben behoefte aan liefde en acceptatie  Afwijzing is: ‘het gevoel niet gewenst te zijn’  </vt:lpstr>
      <vt:lpstr> Derek Prince: ‘Afwijzing kan een verborgen, innerlijke houding zijn, die we met ons meedragen.’ </vt:lpstr>
      <vt:lpstr>Langdurige afwijzing, trauma’s, barsten en gebrokenheid  in je leven veroorzaken angst en boosheid, depressie en agressie  </vt:lpstr>
      <vt:lpstr>In het boek ‘Leven naar Gods plan’ wordt gesteld:  ‘Naarmate we groeien en genezen, vervangen we angstbanden door liefdesbanden.’ </vt:lpstr>
      <vt:lpstr>  In ‘The Life Model’ (leven volgens Gods plan)  draait het bij angstbanden om:  – Angst voor afwijzing: ‘Ik moet er alles aan doen om deze relatie te laten slagen.’   –  Angst voor boosheid: ‘Ik kan er niet tegen als iemand boos op mij is.’   – Angst voor zwakheid: ‘Niemand mag mijn zwakheden of fouten zien.’ </vt:lpstr>
      <vt:lpstr>    Geestelijke groei kan belemmerd worden door:  - emotionele beschadigingen - pijnlijke herinneringen - je oude karakter en ego - zonden en vleselijke begeerten - onkunde en misleidende geesten - twijfel en afgunst - boosheid of angst - onzekerheid, besluiteloosheid en stress - gevoelens van afwijzing - andere geestelijke gebreken  </vt:lpstr>
      <vt:lpstr>     Weet je jezelf geliefd?  Door een gezonde liefdesband kun je in vrijheid ontwikkelen en ontspannen  Hoe kun je angstbanden veranderen in liefdesbanden?  </vt:lpstr>
      <vt:lpstr>Wie is de baas? Wie is de onderworpen angstaap? </vt:lpstr>
      <vt:lpstr>Wil je ook gezag uit-stralen in een hoge positie?</vt:lpstr>
      <vt:lpstr>Onder-worpenheid door angst-banden  Hoe los je dit op?</vt:lpstr>
      <vt:lpstr>Waardoor wordt  iemand angstig, schuw en agressief?</vt:lpstr>
      <vt:lpstr>Door liefde  en openheid komt er vertrouwen  Dan kun je elkaar weer goed onder ogen komen</vt:lpstr>
      <vt:lpstr>  Liefde is gericht op de ander   Liefde wil delen  Liefde overwint de angst   </vt:lpstr>
      <vt:lpstr> God is liefde  (1 Joh.4:8)  We lezen in 1 Joh.4:18: ‘Er is in de liefde geen angst,  maar de volkomen liefde  werpt de vrees uit.’   In 1 Joh.4:19 wordt gesteld:  ‘Wij hebben Hem lief,  omdat Hij ons eerst liefgehad heeft.’   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Wat hebben we vanaf onze kinderjaren opgebouwd in het netwerk van ons denken?  Liefde of afwijzing?  Liefdesbanden  of angstbanden?  </dc:title>
  <dc:creator>Jan</dc:creator>
  <cp:lastModifiedBy>Jan</cp:lastModifiedBy>
  <cp:revision>14</cp:revision>
  <dcterms:created xsi:type="dcterms:W3CDTF">2016-05-05T19:43:21Z</dcterms:created>
  <dcterms:modified xsi:type="dcterms:W3CDTF">2016-05-05T20:54:11Z</dcterms:modified>
</cp:coreProperties>
</file>