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3" r:id="rId8"/>
    <p:sldId id="262" r:id="rId9"/>
    <p:sldId id="264" r:id="rId10"/>
    <p:sldId id="267" r:id="rId11"/>
    <p:sldId id="266" r:id="rId12"/>
    <p:sldId id="265"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936"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1029B90-3E5F-47F3-969F-C26FC427E3D5}" type="datetimeFigureOut">
              <a:rPr lang="nl-NL" smtClean="0"/>
              <a:t>24-11-2015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7E7AC3-5972-4D92-87B3-02A16EAF8AAA}" type="slidenum">
              <a:rPr lang="nl-NL" smtClean="0"/>
              <a:t>‹nr.›</a:t>
            </a:fld>
            <a:endParaRPr lang="nl-NL"/>
          </a:p>
        </p:txBody>
      </p:sp>
    </p:spTree>
    <p:extLst>
      <p:ext uri="{BB962C8B-B14F-4D97-AF65-F5344CB8AC3E}">
        <p14:creationId xmlns:p14="http://schemas.microsoft.com/office/powerpoint/2010/main" val="30525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1029B90-3E5F-47F3-969F-C26FC427E3D5}" type="datetimeFigureOut">
              <a:rPr lang="nl-NL" smtClean="0"/>
              <a:t>24-11-2015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7E7AC3-5972-4D92-87B3-02A16EAF8AAA}" type="slidenum">
              <a:rPr lang="nl-NL" smtClean="0"/>
              <a:t>‹nr.›</a:t>
            </a:fld>
            <a:endParaRPr lang="nl-NL"/>
          </a:p>
        </p:txBody>
      </p:sp>
    </p:spTree>
    <p:extLst>
      <p:ext uri="{BB962C8B-B14F-4D97-AF65-F5344CB8AC3E}">
        <p14:creationId xmlns:p14="http://schemas.microsoft.com/office/powerpoint/2010/main" val="8233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1029B90-3E5F-47F3-969F-C26FC427E3D5}" type="datetimeFigureOut">
              <a:rPr lang="nl-NL" smtClean="0"/>
              <a:t>24-11-2015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7E7AC3-5972-4D92-87B3-02A16EAF8AAA}" type="slidenum">
              <a:rPr lang="nl-NL" smtClean="0"/>
              <a:t>‹nr.›</a:t>
            </a:fld>
            <a:endParaRPr lang="nl-NL"/>
          </a:p>
        </p:txBody>
      </p:sp>
    </p:spTree>
    <p:extLst>
      <p:ext uri="{BB962C8B-B14F-4D97-AF65-F5344CB8AC3E}">
        <p14:creationId xmlns:p14="http://schemas.microsoft.com/office/powerpoint/2010/main" val="231440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1029B90-3E5F-47F3-969F-C26FC427E3D5}" type="datetimeFigureOut">
              <a:rPr lang="nl-NL" smtClean="0"/>
              <a:t>24-11-2015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7E7AC3-5972-4D92-87B3-02A16EAF8AAA}" type="slidenum">
              <a:rPr lang="nl-NL" smtClean="0"/>
              <a:t>‹nr.›</a:t>
            </a:fld>
            <a:endParaRPr lang="nl-NL"/>
          </a:p>
        </p:txBody>
      </p:sp>
    </p:spTree>
    <p:extLst>
      <p:ext uri="{BB962C8B-B14F-4D97-AF65-F5344CB8AC3E}">
        <p14:creationId xmlns:p14="http://schemas.microsoft.com/office/powerpoint/2010/main" val="253434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1029B90-3E5F-47F3-969F-C26FC427E3D5}" type="datetimeFigureOut">
              <a:rPr lang="nl-NL" smtClean="0"/>
              <a:t>24-11-2015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7E7AC3-5972-4D92-87B3-02A16EAF8AAA}" type="slidenum">
              <a:rPr lang="nl-NL" smtClean="0"/>
              <a:t>‹nr.›</a:t>
            </a:fld>
            <a:endParaRPr lang="nl-NL"/>
          </a:p>
        </p:txBody>
      </p:sp>
    </p:spTree>
    <p:extLst>
      <p:ext uri="{BB962C8B-B14F-4D97-AF65-F5344CB8AC3E}">
        <p14:creationId xmlns:p14="http://schemas.microsoft.com/office/powerpoint/2010/main" val="3490250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1029B90-3E5F-47F3-969F-C26FC427E3D5}" type="datetimeFigureOut">
              <a:rPr lang="nl-NL" smtClean="0"/>
              <a:t>24-11-2015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7E7AC3-5972-4D92-87B3-02A16EAF8AAA}" type="slidenum">
              <a:rPr lang="nl-NL" smtClean="0"/>
              <a:t>‹nr.›</a:t>
            </a:fld>
            <a:endParaRPr lang="nl-NL"/>
          </a:p>
        </p:txBody>
      </p:sp>
    </p:spTree>
    <p:extLst>
      <p:ext uri="{BB962C8B-B14F-4D97-AF65-F5344CB8AC3E}">
        <p14:creationId xmlns:p14="http://schemas.microsoft.com/office/powerpoint/2010/main" val="243768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1029B90-3E5F-47F3-969F-C26FC427E3D5}" type="datetimeFigureOut">
              <a:rPr lang="nl-NL" smtClean="0"/>
              <a:t>24-11-2015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C7E7AC3-5972-4D92-87B3-02A16EAF8AAA}" type="slidenum">
              <a:rPr lang="nl-NL" smtClean="0"/>
              <a:t>‹nr.›</a:t>
            </a:fld>
            <a:endParaRPr lang="nl-NL"/>
          </a:p>
        </p:txBody>
      </p:sp>
    </p:spTree>
    <p:extLst>
      <p:ext uri="{BB962C8B-B14F-4D97-AF65-F5344CB8AC3E}">
        <p14:creationId xmlns:p14="http://schemas.microsoft.com/office/powerpoint/2010/main" val="52538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1029B90-3E5F-47F3-969F-C26FC427E3D5}" type="datetimeFigureOut">
              <a:rPr lang="nl-NL" smtClean="0"/>
              <a:t>24-11-2015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C7E7AC3-5972-4D92-87B3-02A16EAF8AAA}" type="slidenum">
              <a:rPr lang="nl-NL" smtClean="0"/>
              <a:t>‹nr.›</a:t>
            </a:fld>
            <a:endParaRPr lang="nl-NL"/>
          </a:p>
        </p:txBody>
      </p:sp>
    </p:spTree>
    <p:extLst>
      <p:ext uri="{BB962C8B-B14F-4D97-AF65-F5344CB8AC3E}">
        <p14:creationId xmlns:p14="http://schemas.microsoft.com/office/powerpoint/2010/main" val="416110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1029B90-3E5F-47F3-969F-C26FC427E3D5}" type="datetimeFigureOut">
              <a:rPr lang="nl-NL" smtClean="0"/>
              <a:t>24-11-2015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C7E7AC3-5972-4D92-87B3-02A16EAF8AAA}" type="slidenum">
              <a:rPr lang="nl-NL" smtClean="0"/>
              <a:t>‹nr.›</a:t>
            </a:fld>
            <a:endParaRPr lang="nl-NL"/>
          </a:p>
        </p:txBody>
      </p:sp>
    </p:spTree>
    <p:extLst>
      <p:ext uri="{BB962C8B-B14F-4D97-AF65-F5344CB8AC3E}">
        <p14:creationId xmlns:p14="http://schemas.microsoft.com/office/powerpoint/2010/main" val="566341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1029B90-3E5F-47F3-969F-C26FC427E3D5}" type="datetimeFigureOut">
              <a:rPr lang="nl-NL" smtClean="0"/>
              <a:t>24-11-2015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7E7AC3-5972-4D92-87B3-02A16EAF8AAA}" type="slidenum">
              <a:rPr lang="nl-NL" smtClean="0"/>
              <a:t>‹nr.›</a:t>
            </a:fld>
            <a:endParaRPr lang="nl-NL"/>
          </a:p>
        </p:txBody>
      </p:sp>
    </p:spTree>
    <p:extLst>
      <p:ext uri="{BB962C8B-B14F-4D97-AF65-F5344CB8AC3E}">
        <p14:creationId xmlns:p14="http://schemas.microsoft.com/office/powerpoint/2010/main" val="165193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1029B90-3E5F-47F3-969F-C26FC427E3D5}" type="datetimeFigureOut">
              <a:rPr lang="nl-NL" smtClean="0"/>
              <a:t>24-11-2015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7E7AC3-5972-4D92-87B3-02A16EAF8AAA}" type="slidenum">
              <a:rPr lang="nl-NL" smtClean="0"/>
              <a:t>‹nr.›</a:t>
            </a:fld>
            <a:endParaRPr lang="nl-NL"/>
          </a:p>
        </p:txBody>
      </p:sp>
    </p:spTree>
    <p:extLst>
      <p:ext uri="{BB962C8B-B14F-4D97-AF65-F5344CB8AC3E}">
        <p14:creationId xmlns:p14="http://schemas.microsoft.com/office/powerpoint/2010/main" val="429182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29B90-3E5F-47F3-969F-C26FC427E3D5}" type="datetimeFigureOut">
              <a:rPr lang="nl-NL" smtClean="0"/>
              <a:t>24-11-2015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E7AC3-5972-4D92-87B3-02A16EAF8AAA}" type="slidenum">
              <a:rPr lang="nl-NL" smtClean="0"/>
              <a:t>‹nr.›</a:t>
            </a:fld>
            <a:endParaRPr lang="nl-NL"/>
          </a:p>
        </p:txBody>
      </p:sp>
    </p:spTree>
    <p:extLst>
      <p:ext uri="{BB962C8B-B14F-4D97-AF65-F5344CB8AC3E}">
        <p14:creationId xmlns:p14="http://schemas.microsoft.com/office/powerpoint/2010/main" val="4018407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619875" y="1"/>
            <a:ext cx="5572125" cy="6857999"/>
          </a:xfrm>
        </p:spPr>
        <p:txBody>
          <a:bodyPr>
            <a:noAutofit/>
          </a:bodyPr>
          <a:lstStyle/>
          <a:p>
            <a:pPr algn="ctr"/>
            <a:r>
              <a:rPr lang="nl-NL" sz="6300" b="1" dirty="0" smtClean="0">
                <a:latin typeface="+mn-lt"/>
              </a:rPr>
              <a:t/>
            </a:r>
            <a:br>
              <a:rPr lang="nl-NL" sz="6300" b="1" dirty="0" smtClean="0">
                <a:latin typeface="+mn-lt"/>
              </a:rPr>
            </a:br>
            <a:r>
              <a:rPr lang="nl-NL" sz="6300" b="1" dirty="0" smtClean="0">
                <a:latin typeface="+mn-lt"/>
              </a:rPr>
              <a:t>In </a:t>
            </a:r>
            <a:r>
              <a:rPr lang="nl-NL" sz="6300" b="1" dirty="0">
                <a:latin typeface="+mn-lt"/>
              </a:rPr>
              <a:t>de oude geestelijke woning van een ongelovige </a:t>
            </a:r>
            <a:r>
              <a:rPr lang="nl-NL" sz="6300" b="1" dirty="0" smtClean="0">
                <a:latin typeface="+mn-lt"/>
              </a:rPr>
              <a:t/>
            </a:r>
            <a:br>
              <a:rPr lang="nl-NL" sz="6300" b="1" dirty="0" smtClean="0">
                <a:latin typeface="+mn-lt"/>
              </a:rPr>
            </a:br>
            <a:r>
              <a:rPr lang="nl-NL" sz="6300" b="1" dirty="0" smtClean="0">
                <a:latin typeface="+mn-lt"/>
              </a:rPr>
              <a:t>is </a:t>
            </a:r>
            <a:r>
              <a:rPr lang="nl-NL" sz="6300" b="1" dirty="0">
                <a:latin typeface="+mn-lt"/>
              </a:rPr>
              <a:t>er een innerlijke leegte en </a:t>
            </a:r>
            <a:r>
              <a:rPr lang="nl-NL" sz="6300" b="1" dirty="0" smtClean="0">
                <a:latin typeface="+mn-lt"/>
              </a:rPr>
              <a:t>duisternis</a:t>
            </a:r>
            <a:r>
              <a:rPr lang="nl-NL" sz="6300" b="1" dirty="0">
                <a:latin typeface="+mn-lt"/>
              </a:rPr>
              <a:t/>
            </a:r>
            <a:br>
              <a:rPr lang="nl-NL" sz="6300" b="1" dirty="0">
                <a:latin typeface="+mn-lt"/>
              </a:rPr>
            </a:br>
            <a:endParaRPr lang="nl-NL" sz="6300" b="1" dirty="0">
              <a:latin typeface="+mn-lt"/>
            </a:endParaRPr>
          </a:p>
        </p:txBody>
      </p:sp>
      <p:pic>
        <p:nvPicPr>
          <p:cNvPr id="2050" name="Picture 2" descr="In de oude geestelijke woning van een ongelovige is er een innerlijke leegte en duistern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619875" cy="686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14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34124" y="0"/>
            <a:ext cx="5857876" cy="6858000"/>
          </a:xfrm>
        </p:spPr>
        <p:txBody>
          <a:bodyPr>
            <a:normAutofit fontScale="90000"/>
          </a:bodyPr>
          <a:lstStyle/>
          <a:p>
            <a:pPr algn="ctr"/>
            <a:r>
              <a:rPr lang="nl-NL" sz="6000" b="1" dirty="0" smtClean="0">
                <a:latin typeface="+mn-lt"/>
              </a:rPr>
              <a:t>Als je de woorden van Jezus </a:t>
            </a:r>
            <a:br>
              <a:rPr lang="nl-NL" sz="6000" b="1" dirty="0" smtClean="0">
                <a:latin typeface="+mn-lt"/>
              </a:rPr>
            </a:br>
            <a:r>
              <a:rPr lang="nl-NL" sz="6000" b="1" dirty="0" smtClean="0">
                <a:latin typeface="+mn-lt"/>
              </a:rPr>
              <a:t>hoort en doet, </a:t>
            </a:r>
            <a:br>
              <a:rPr lang="nl-NL" sz="6000" b="1" dirty="0" smtClean="0">
                <a:latin typeface="+mn-lt"/>
              </a:rPr>
            </a:br>
            <a:r>
              <a:rPr lang="nl-NL" sz="6000" b="1" dirty="0" smtClean="0">
                <a:latin typeface="+mn-lt"/>
              </a:rPr>
              <a:t>bouw je op de rots, </a:t>
            </a:r>
            <a:r>
              <a:rPr lang="nl-NL" sz="1800" b="1" dirty="0" smtClean="0">
                <a:latin typeface="+mn-lt"/>
              </a:rPr>
              <a:t/>
            </a:r>
            <a:br>
              <a:rPr lang="nl-NL" sz="1800" b="1" dirty="0" smtClean="0">
                <a:latin typeface="+mn-lt"/>
              </a:rPr>
            </a:br>
            <a:r>
              <a:rPr lang="nl-NL" sz="1800" b="1" dirty="0">
                <a:latin typeface="+mn-lt"/>
              </a:rPr>
              <a:t/>
            </a:r>
            <a:br>
              <a:rPr lang="nl-NL" sz="1800" b="1" dirty="0">
                <a:latin typeface="+mn-lt"/>
              </a:rPr>
            </a:br>
            <a:r>
              <a:rPr lang="nl-NL" sz="1800" b="1" dirty="0" smtClean="0">
                <a:latin typeface="+mn-lt"/>
              </a:rPr>
              <a:t/>
            </a:r>
            <a:br>
              <a:rPr lang="nl-NL" sz="1800" b="1" dirty="0" smtClean="0">
                <a:latin typeface="+mn-lt"/>
              </a:rPr>
            </a:br>
            <a:r>
              <a:rPr lang="nl-NL" sz="6000" b="1" dirty="0" smtClean="0">
                <a:solidFill>
                  <a:schemeClr val="accent2">
                    <a:lumMod val="50000"/>
                  </a:schemeClr>
                </a:solidFill>
                <a:latin typeface="+mn-lt"/>
              </a:rPr>
              <a:t>zodat je geestelijk huis veilig is in de storm</a:t>
            </a:r>
            <a:endParaRPr lang="nl-NL" sz="6000" b="1" dirty="0">
              <a:solidFill>
                <a:schemeClr val="accent2">
                  <a:lumMod val="50000"/>
                </a:schemeClr>
              </a:solidFill>
              <a:latin typeface="+mn-lt"/>
            </a:endParaRPr>
          </a:p>
        </p:txBody>
      </p:sp>
      <p:pic>
        <p:nvPicPr>
          <p:cNvPr id="10242" name="Picture 2" descr="http://www.pastoralehulpverleningjongeren.nl/wp-content/uploads/2015/06/WANNEER-BOUWEN-WE-ONS-GEESTELIJK-HUIS-OP-DE-R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334125" cy="686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72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0" y="0"/>
            <a:ext cx="3048000" cy="6858000"/>
          </a:xfrm>
        </p:spPr>
        <p:txBody>
          <a:bodyPr/>
          <a:lstStyle/>
          <a:p>
            <a:pPr algn="ctr"/>
            <a:r>
              <a:rPr lang="nl-NL" b="1" dirty="0" smtClean="0">
                <a:latin typeface="+mn-lt"/>
              </a:rPr>
              <a:t>Het nieuwe huis is als een tempel, </a:t>
            </a:r>
            <a:r>
              <a:rPr lang="nl-NL" sz="1800" b="1" dirty="0" smtClean="0">
                <a:latin typeface="+mn-lt"/>
              </a:rPr>
              <a:t/>
            </a:r>
            <a:br>
              <a:rPr lang="nl-NL" sz="1800" b="1" dirty="0" smtClean="0">
                <a:latin typeface="+mn-lt"/>
              </a:rPr>
            </a:br>
            <a:r>
              <a:rPr lang="nl-NL" sz="1800" b="1" dirty="0">
                <a:latin typeface="+mn-lt"/>
              </a:rPr>
              <a:t/>
            </a:r>
            <a:br>
              <a:rPr lang="nl-NL" sz="1800" b="1" dirty="0">
                <a:latin typeface="+mn-lt"/>
              </a:rPr>
            </a:br>
            <a:r>
              <a:rPr lang="nl-NL" b="1" dirty="0" smtClean="0">
                <a:latin typeface="+mn-lt"/>
              </a:rPr>
              <a:t>waarin de Geest van God woont, </a:t>
            </a:r>
            <a:r>
              <a:rPr lang="nl-NL" sz="1800" b="1" dirty="0" smtClean="0">
                <a:latin typeface="+mn-lt"/>
              </a:rPr>
              <a:t/>
            </a:r>
            <a:br>
              <a:rPr lang="nl-NL" sz="1800" b="1" dirty="0" smtClean="0">
                <a:latin typeface="+mn-lt"/>
              </a:rPr>
            </a:br>
            <a:r>
              <a:rPr lang="nl-NL" sz="1800" b="1" dirty="0">
                <a:latin typeface="+mn-lt"/>
              </a:rPr>
              <a:t/>
            </a:r>
            <a:br>
              <a:rPr lang="nl-NL" sz="1800" b="1" dirty="0">
                <a:latin typeface="+mn-lt"/>
              </a:rPr>
            </a:br>
            <a:r>
              <a:rPr lang="nl-NL" b="1" dirty="0" smtClean="0">
                <a:solidFill>
                  <a:srgbClr val="C00000"/>
                </a:solidFill>
                <a:latin typeface="+mn-lt"/>
              </a:rPr>
              <a:t>en het kruis centraal staat</a:t>
            </a:r>
            <a:endParaRPr lang="nl-NL" b="1" dirty="0">
              <a:solidFill>
                <a:srgbClr val="C00000"/>
              </a:solidFill>
              <a:latin typeface="+mn-lt"/>
            </a:endParaRPr>
          </a:p>
        </p:txBody>
      </p:sp>
      <p:pic>
        <p:nvPicPr>
          <p:cNvPr id="9218" name="Picture 2" descr="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85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16658" y="0"/>
            <a:ext cx="4175342" cy="6858000"/>
          </a:xfrm>
        </p:spPr>
        <p:txBody>
          <a:bodyPr>
            <a:normAutofit/>
          </a:bodyPr>
          <a:lstStyle/>
          <a:p>
            <a:pPr algn="ctr"/>
            <a:r>
              <a:rPr lang="nl-NL" sz="5400" b="1" dirty="0" smtClean="0">
                <a:latin typeface="+mn-lt"/>
              </a:rPr>
              <a:t>Woon en leef in als een nieuw mens in je nieuwe huis</a:t>
            </a:r>
            <a:br>
              <a:rPr lang="nl-NL" sz="5400" b="1" dirty="0" smtClean="0">
                <a:latin typeface="+mn-lt"/>
              </a:rPr>
            </a:br>
            <a:r>
              <a:rPr lang="nl-NL" sz="2000" b="1" dirty="0" smtClean="0">
                <a:latin typeface="+mn-lt"/>
              </a:rPr>
              <a:t/>
            </a:r>
            <a:br>
              <a:rPr lang="nl-NL" sz="2000" b="1" dirty="0" smtClean="0">
                <a:latin typeface="+mn-lt"/>
              </a:rPr>
            </a:br>
            <a:r>
              <a:rPr lang="nl-NL" sz="5400" b="1" dirty="0" smtClean="0">
                <a:solidFill>
                  <a:srgbClr val="C00000"/>
                </a:solidFill>
                <a:latin typeface="+mn-lt"/>
              </a:rPr>
              <a:t>Achter het kruis ben je veilig</a:t>
            </a:r>
            <a:endParaRPr lang="nl-NL" sz="5400" b="1" dirty="0">
              <a:solidFill>
                <a:srgbClr val="C00000"/>
              </a:solidFill>
              <a:latin typeface="+mn-lt"/>
            </a:endParaRPr>
          </a:p>
        </p:txBody>
      </p:sp>
      <p:pic>
        <p:nvPicPr>
          <p:cNvPr id="8194" name="Picture 2" descr="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166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30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44000" y="0"/>
            <a:ext cx="3048000" cy="6858000"/>
          </a:xfrm>
        </p:spPr>
        <p:txBody>
          <a:bodyPr>
            <a:normAutofit/>
          </a:bodyPr>
          <a:lstStyle/>
          <a:p>
            <a:pPr algn="ctr"/>
            <a:r>
              <a:rPr lang="nl-NL" sz="5000" b="1" dirty="0" smtClean="0">
                <a:latin typeface="+mn-lt"/>
              </a:rPr>
              <a:t>Hoe kan het leeg ongelovig hart</a:t>
            </a:r>
            <a:br>
              <a:rPr lang="nl-NL" sz="5000" b="1" dirty="0" smtClean="0">
                <a:latin typeface="+mn-lt"/>
              </a:rPr>
            </a:br>
            <a:r>
              <a:rPr lang="nl-NL" sz="5000" b="1" dirty="0">
                <a:latin typeface="+mn-lt"/>
              </a:rPr>
              <a:t/>
            </a:r>
            <a:br>
              <a:rPr lang="nl-NL" sz="5000" b="1" dirty="0">
                <a:latin typeface="+mn-lt"/>
              </a:rPr>
            </a:br>
            <a:r>
              <a:rPr lang="nl-NL" sz="5000" b="1" dirty="0" smtClean="0">
                <a:latin typeface="+mn-lt"/>
              </a:rPr>
              <a:t> </a:t>
            </a:r>
            <a:r>
              <a:rPr lang="nl-NL" sz="5000" b="1" dirty="0" smtClean="0">
                <a:solidFill>
                  <a:srgbClr val="002060"/>
                </a:solidFill>
                <a:latin typeface="+mn-lt"/>
              </a:rPr>
              <a:t>een ruimte  voor God worden?</a:t>
            </a:r>
            <a:endParaRPr lang="nl-NL" sz="5000" b="1" dirty="0">
              <a:solidFill>
                <a:srgbClr val="002060"/>
              </a:solidFill>
              <a:latin typeface="+mn-lt"/>
            </a:endParaRPr>
          </a:p>
        </p:txBody>
      </p:sp>
      <p:pic>
        <p:nvPicPr>
          <p:cNvPr id="1026" name="Picture 2" descr="Hoe kan een leeg hart een tempel van de Heilige Geest wo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54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44000" y="0"/>
            <a:ext cx="3048000" cy="6858000"/>
          </a:xfrm>
        </p:spPr>
        <p:txBody>
          <a:bodyPr>
            <a:normAutofit/>
          </a:bodyPr>
          <a:lstStyle/>
          <a:p>
            <a:pPr algn="ctr"/>
            <a:r>
              <a:rPr lang="nl-NL" sz="4600" b="1" dirty="0" smtClean="0">
                <a:latin typeface="+mn-lt"/>
              </a:rPr>
              <a:t>In deze kille ruimte is er behoefte aan een nieuwe Bewoner</a:t>
            </a:r>
            <a:br>
              <a:rPr lang="nl-NL" sz="4600" b="1" dirty="0" smtClean="0">
                <a:latin typeface="+mn-lt"/>
              </a:rPr>
            </a:br>
            <a:r>
              <a:rPr lang="nl-NL" sz="4600" b="1" dirty="0">
                <a:latin typeface="+mn-lt"/>
              </a:rPr>
              <a:t/>
            </a:r>
            <a:br>
              <a:rPr lang="nl-NL" sz="4600" b="1" dirty="0">
                <a:latin typeface="+mn-lt"/>
              </a:rPr>
            </a:br>
            <a:r>
              <a:rPr lang="nl-NL" sz="4600" b="1" dirty="0" smtClean="0">
                <a:latin typeface="+mn-lt"/>
              </a:rPr>
              <a:t> </a:t>
            </a:r>
            <a:r>
              <a:rPr lang="nl-NL" sz="4600" b="1" dirty="0" smtClean="0">
                <a:solidFill>
                  <a:srgbClr val="002060"/>
                </a:solidFill>
                <a:latin typeface="+mn-lt"/>
              </a:rPr>
              <a:t>Die er iets moois van kan maken</a:t>
            </a:r>
            <a:endParaRPr lang="nl-NL" sz="4600" b="1" dirty="0">
              <a:solidFill>
                <a:srgbClr val="002060"/>
              </a:solidFill>
              <a:latin typeface="+mn-lt"/>
            </a:endParaRPr>
          </a:p>
        </p:txBody>
      </p:sp>
      <p:pic>
        <p:nvPicPr>
          <p:cNvPr id="3074" name="Picture 2" descr="Deze lege ruimte lijkt op een hart zonder een warm geestelijk leven. Er is behoefte aan een nieuw leven, waarin een nieuwe Bewoner er iets moois van kan ma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540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 y="0"/>
            <a:ext cx="12192000" cy="6858000"/>
          </a:xfrm>
        </p:spPr>
        <p:txBody>
          <a:bodyPr>
            <a:normAutofit fontScale="90000"/>
          </a:bodyPr>
          <a:lstStyle/>
          <a:p>
            <a:pPr algn="ctr"/>
            <a:r>
              <a:rPr lang="nl-NL" sz="1600" b="1" dirty="0" smtClean="0">
                <a:latin typeface="+mn-lt"/>
              </a:rPr>
              <a:t/>
            </a:r>
            <a:br>
              <a:rPr lang="nl-NL" sz="1600" b="1" dirty="0" smtClean="0">
                <a:latin typeface="+mn-lt"/>
              </a:rPr>
            </a:br>
            <a:r>
              <a:rPr lang="nl-NL" sz="1600" b="1" dirty="0">
                <a:latin typeface="+mn-lt"/>
              </a:rPr>
              <a:t/>
            </a:r>
            <a:br>
              <a:rPr lang="nl-NL" sz="1600" b="1" dirty="0">
                <a:latin typeface="+mn-lt"/>
              </a:rPr>
            </a:br>
            <a:r>
              <a:rPr lang="nl-NL" sz="5400" b="1" dirty="0" smtClean="0">
                <a:latin typeface="+mn-lt"/>
              </a:rPr>
              <a:t>Ben </a:t>
            </a:r>
            <a:r>
              <a:rPr lang="nl-NL" sz="5400" b="1" dirty="0">
                <a:latin typeface="+mn-lt"/>
              </a:rPr>
              <a:t>je innerlijk nog in </a:t>
            </a:r>
            <a:r>
              <a:rPr lang="nl-NL" sz="5400" b="1" dirty="0" smtClean="0">
                <a:latin typeface="+mn-lt"/>
              </a:rPr>
              <a:t/>
            </a:r>
            <a:br>
              <a:rPr lang="nl-NL" sz="5400" b="1" dirty="0" smtClean="0">
                <a:latin typeface="+mn-lt"/>
              </a:rPr>
            </a:br>
            <a:r>
              <a:rPr lang="nl-NL" sz="5400" b="1" dirty="0" smtClean="0">
                <a:latin typeface="+mn-lt"/>
              </a:rPr>
              <a:t>een </a:t>
            </a:r>
            <a:r>
              <a:rPr lang="nl-NL" sz="5400" b="1" dirty="0">
                <a:latin typeface="+mn-lt"/>
              </a:rPr>
              <a:t>opgesloten ruimte met jezelf bezig, </a:t>
            </a:r>
            <a:r>
              <a:rPr lang="nl-NL" sz="5400" b="1" dirty="0" smtClean="0">
                <a:latin typeface="+mn-lt"/>
              </a:rPr>
              <a:t/>
            </a:r>
            <a:br>
              <a:rPr lang="nl-NL" sz="5400" b="1" dirty="0" smtClean="0">
                <a:latin typeface="+mn-lt"/>
              </a:rPr>
            </a:br>
            <a:r>
              <a:rPr lang="nl-NL" sz="5400" b="1" dirty="0" smtClean="0">
                <a:latin typeface="+mn-lt"/>
              </a:rPr>
              <a:t>terwijl </a:t>
            </a:r>
            <a:r>
              <a:rPr lang="nl-NL" sz="5400" b="1" dirty="0">
                <a:latin typeface="+mn-lt"/>
              </a:rPr>
              <a:t>je er maar niet uitkomt? </a:t>
            </a:r>
            <a:r>
              <a:rPr lang="nl-NL" sz="5400" b="1" dirty="0" smtClean="0">
                <a:latin typeface="+mn-lt"/>
              </a:rPr>
              <a:t/>
            </a:r>
            <a:br>
              <a:rPr lang="nl-NL" sz="5400" b="1" dirty="0" smtClean="0">
                <a:latin typeface="+mn-lt"/>
              </a:rPr>
            </a:br>
            <a:r>
              <a:rPr lang="nl-NL" sz="1600" b="1" dirty="0" smtClean="0">
                <a:latin typeface="+mn-lt"/>
              </a:rPr>
              <a:t/>
            </a:r>
            <a:br>
              <a:rPr lang="nl-NL" sz="1600" b="1" dirty="0" smtClean="0">
                <a:latin typeface="+mn-lt"/>
              </a:rPr>
            </a:br>
            <a:r>
              <a:rPr lang="nl-NL" sz="5400" b="1" dirty="0" smtClean="0">
                <a:solidFill>
                  <a:schemeClr val="accent2">
                    <a:lumMod val="50000"/>
                  </a:schemeClr>
                </a:solidFill>
                <a:latin typeface="+mn-lt"/>
              </a:rPr>
              <a:t>Zit </a:t>
            </a:r>
            <a:r>
              <a:rPr lang="nl-NL" sz="5400" b="1" dirty="0">
                <a:solidFill>
                  <a:schemeClr val="accent2">
                    <a:lumMod val="50000"/>
                  </a:schemeClr>
                </a:solidFill>
                <a:latin typeface="+mn-lt"/>
              </a:rPr>
              <a:t>je maar eenzaam op de grond van je bestaan, met deprimerende gedachten, zonder hoop en weinig uitzicht</a:t>
            </a:r>
            <a:r>
              <a:rPr lang="nl-NL" sz="5400" b="1" dirty="0" smtClean="0">
                <a:solidFill>
                  <a:schemeClr val="accent2">
                    <a:lumMod val="50000"/>
                  </a:schemeClr>
                </a:solidFill>
                <a:latin typeface="+mn-lt"/>
              </a:rPr>
              <a:t>?</a:t>
            </a:r>
            <a:r>
              <a:rPr lang="nl-NL" sz="1600" b="1" dirty="0" smtClean="0">
                <a:solidFill>
                  <a:schemeClr val="accent2">
                    <a:lumMod val="50000"/>
                  </a:schemeClr>
                </a:solidFill>
                <a:latin typeface="+mn-lt"/>
              </a:rPr>
              <a:t/>
            </a:r>
            <a:br>
              <a:rPr lang="nl-NL" sz="1600" b="1" dirty="0" smtClean="0">
                <a:solidFill>
                  <a:schemeClr val="accent2">
                    <a:lumMod val="50000"/>
                  </a:schemeClr>
                </a:solidFill>
                <a:latin typeface="+mn-lt"/>
              </a:rPr>
            </a:br>
            <a:r>
              <a:rPr lang="nl-NL" sz="1600" b="1" dirty="0" smtClean="0">
                <a:latin typeface="+mn-lt"/>
              </a:rPr>
              <a:t/>
            </a:r>
            <a:br>
              <a:rPr lang="nl-NL" sz="1600" b="1" dirty="0" smtClean="0">
                <a:latin typeface="+mn-lt"/>
              </a:rPr>
            </a:br>
            <a:r>
              <a:rPr lang="nl-NL" sz="5400" b="1" dirty="0" smtClean="0">
                <a:latin typeface="+mn-lt"/>
              </a:rPr>
              <a:t>Is </a:t>
            </a:r>
            <a:r>
              <a:rPr lang="nl-NL" sz="5400" b="1" dirty="0">
                <a:latin typeface="+mn-lt"/>
              </a:rPr>
              <a:t>je deur nog gesloten voor het licht en de liefde van God?</a:t>
            </a:r>
            <a:r>
              <a:rPr lang="nl-NL" sz="5400" dirty="0">
                <a:latin typeface="+mn-lt"/>
              </a:rPr>
              <a:t/>
            </a:r>
            <a:br>
              <a:rPr lang="nl-NL" sz="5400" dirty="0">
                <a:latin typeface="+mn-lt"/>
              </a:rPr>
            </a:br>
            <a:endParaRPr lang="nl-NL" sz="5400" dirty="0">
              <a:latin typeface="+mn-lt"/>
            </a:endParaRPr>
          </a:p>
        </p:txBody>
      </p:sp>
    </p:spTree>
    <p:extLst>
      <p:ext uri="{BB962C8B-B14F-4D97-AF65-F5344CB8AC3E}">
        <p14:creationId xmlns:p14="http://schemas.microsoft.com/office/powerpoint/2010/main" val="1410426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44000" y="0"/>
            <a:ext cx="3048000" cy="6858000"/>
          </a:xfrm>
        </p:spPr>
        <p:txBody>
          <a:bodyPr>
            <a:normAutofit/>
          </a:bodyPr>
          <a:lstStyle/>
          <a:p>
            <a:pPr algn="ctr"/>
            <a:r>
              <a:rPr lang="nl-NL" sz="7200" b="1" dirty="0" smtClean="0">
                <a:latin typeface="+mn-lt"/>
              </a:rPr>
              <a:t>Jezus klopt op de deur van je hart</a:t>
            </a:r>
            <a:endParaRPr lang="nl-NL" sz="7200" b="1" dirty="0">
              <a:latin typeface="+mn-lt"/>
            </a:endParaRPr>
          </a:p>
        </p:txBody>
      </p:sp>
      <p:pic>
        <p:nvPicPr>
          <p:cNvPr id="4098" name="Picture 2" descr="Jezus klopt aan de deur van het 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298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 y="0"/>
            <a:ext cx="12192000" cy="6858000"/>
          </a:xfrm>
        </p:spPr>
        <p:txBody>
          <a:bodyPr>
            <a:normAutofit fontScale="90000"/>
          </a:bodyPr>
          <a:lstStyle/>
          <a:p>
            <a:pPr algn="ctr"/>
            <a:r>
              <a:rPr lang="nl-NL" sz="6000" b="1" dirty="0" smtClean="0">
                <a:latin typeface="+mn-lt"/>
              </a:rPr>
              <a:t/>
            </a:r>
            <a:br>
              <a:rPr lang="nl-NL" sz="6000" b="1" dirty="0" smtClean="0">
                <a:latin typeface="+mn-lt"/>
              </a:rPr>
            </a:br>
            <a:r>
              <a:rPr lang="nl-NL" sz="6700" b="1" dirty="0" smtClean="0">
                <a:solidFill>
                  <a:schemeClr val="accent2">
                    <a:lumMod val="50000"/>
                  </a:schemeClr>
                </a:solidFill>
                <a:latin typeface="+mn-lt"/>
              </a:rPr>
              <a:t>Jezus </a:t>
            </a:r>
            <a:r>
              <a:rPr lang="nl-NL" sz="6700" b="1" dirty="0">
                <a:solidFill>
                  <a:schemeClr val="accent2">
                    <a:lumMod val="50000"/>
                  </a:schemeClr>
                </a:solidFill>
                <a:latin typeface="+mn-lt"/>
              </a:rPr>
              <a:t>nodigt </a:t>
            </a:r>
            <a:r>
              <a:rPr lang="nl-NL" sz="6700" b="1" dirty="0" smtClean="0">
                <a:solidFill>
                  <a:schemeClr val="accent2">
                    <a:lumMod val="50000"/>
                  </a:schemeClr>
                </a:solidFill>
                <a:latin typeface="+mn-lt"/>
              </a:rPr>
              <a:t>je uit in </a:t>
            </a:r>
            <a:r>
              <a:rPr lang="nl-NL" sz="6700" b="1" dirty="0">
                <a:solidFill>
                  <a:schemeClr val="accent2">
                    <a:lumMod val="50000"/>
                  </a:schemeClr>
                </a:solidFill>
                <a:latin typeface="+mn-lt"/>
              </a:rPr>
              <a:t>Openb. 3:20: </a:t>
            </a:r>
            <a:r>
              <a:rPr lang="nl-NL" sz="6700" b="1" dirty="0" smtClean="0">
                <a:solidFill>
                  <a:schemeClr val="accent2">
                    <a:lumMod val="50000"/>
                  </a:schemeClr>
                </a:solidFill>
                <a:latin typeface="+mn-lt"/>
              </a:rPr>
              <a:t/>
            </a:r>
            <a:br>
              <a:rPr lang="nl-NL" sz="6700" b="1" dirty="0" smtClean="0">
                <a:solidFill>
                  <a:schemeClr val="accent2">
                    <a:lumMod val="50000"/>
                  </a:schemeClr>
                </a:solidFill>
                <a:latin typeface="+mn-lt"/>
              </a:rPr>
            </a:br>
            <a:r>
              <a:rPr lang="nl-NL" sz="6700" b="1" dirty="0" smtClean="0">
                <a:latin typeface="+mn-lt"/>
              </a:rPr>
              <a:t>‘</a:t>
            </a:r>
            <a:r>
              <a:rPr lang="nl-NL" sz="6700" b="1" dirty="0">
                <a:latin typeface="+mn-lt"/>
              </a:rPr>
              <a:t>Zie, Ik sta aan de deur en Ik klop. </a:t>
            </a:r>
            <a:r>
              <a:rPr lang="nl-NL" sz="6700" b="1" dirty="0" smtClean="0">
                <a:latin typeface="+mn-lt"/>
              </a:rPr>
              <a:t/>
            </a:r>
            <a:br>
              <a:rPr lang="nl-NL" sz="6700" b="1" dirty="0" smtClean="0">
                <a:latin typeface="+mn-lt"/>
              </a:rPr>
            </a:br>
            <a:r>
              <a:rPr lang="nl-NL" sz="6700" b="1" dirty="0" smtClean="0">
                <a:latin typeface="+mn-lt"/>
              </a:rPr>
              <a:t>Als </a:t>
            </a:r>
            <a:r>
              <a:rPr lang="nl-NL" sz="6700" b="1" dirty="0">
                <a:latin typeface="+mn-lt"/>
              </a:rPr>
              <a:t>iemand Mijn stem hoort </a:t>
            </a:r>
            <a:r>
              <a:rPr lang="nl-NL" sz="6700" b="1" dirty="0" smtClean="0">
                <a:latin typeface="+mn-lt"/>
              </a:rPr>
              <a:t/>
            </a:r>
            <a:br>
              <a:rPr lang="nl-NL" sz="6700" b="1" dirty="0" smtClean="0">
                <a:latin typeface="+mn-lt"/>
              </a:rPr>
            </a:br>
            <a:r>
              <a:rPr lang="nl-NL" sz="6700" b="1" dirty="0" smtClean="0">
                <a:latin typeface="+mn-lt"/>
              </a:rPr>
              <a:t>en </a:t>
            </a:r>
            <a:r>
              <a:rPr lang="nl-NL" sz="6700" b="1" dirty="0">
                <a:latin typeface="+mn-lt"/>
              </a:rPr>
              <a:t>de deur opent, </a:t>
            </a:r>
            <a:r>
              <a:rPr lang="nl-NL" sz="6700" b="1" dirty="0" smtClean="0">
                <a:latin typeface="+mn-lt"/>
              </a:rPr>
              <a:t/>
            </a:r>
            <a:br>
              <a:rPr lang="nl-NL" sz="6700" b="1" dirty="0" smtClean="0">
                <a:latin typeface="+mn-lt"/>
              </a:rPr>
            </a:br>
            <a:r>
              <a:rPr lang="nl-NL" sz="6700" b="1" dirty="0" smtClean="0">
                <a:latin typeface="+mn-lt"/>
              </a:rPr>
              <a:t>zal </a:t>
            </a:r>
            <a:r>
              <a:rPr lang="nl-NL" sz="6700" b="1" dirty="0">
                <a:latin typeface="+mn-lt"/>
              </a:rPr>
              <a:t>ik bij hem binnenkomen </a:t>
            </a:r>
            <a:r>
              <a:rPr lang="nl-NL" sz="6700" b="1" dirty="0" smtClean="0">
                <a:latin typeface="+mn-lt"/>
              </a:rPr>
              <a:t/>
            </a:r>
            <a:br>
              <a:rPr lang="nl-NL" sz="6700" b="1" dirty="0" smtClean="0">
                <a:latin typeface="+mn-lt"/>
              </a:rPr>
            </a:br>
            <a:r>
              <a:rPr lang="nl-NL" sz="6700" b="1" dirty="0" smtClean="0">
                <a:latin typeface="+mn-lt"/>
              </a:rPr>
              <a:t>en </a:t>
            </a:r>
            <a:r>
              <a:rPr lang="nl-NL" sz="6700" b="1" dirty="0">
                <a:latin typeface="+mn-lt"/>
              </a:rPr>
              <a:t>de maaltijd met hem gebruiken, </a:t>
            </a:r>
            <a:r>
              <a:rPr lang="nl-NL" sz="6700" b="1" dirty="0" smtClean="0">
                <a:latin typeface="+mn-lt"/>
              </a:rPr>
              <a:t/>
            </a:r>
            <a:br>
              <a:rPr lang="nl-NL" sz="6700" b="1" dirty="0" smtClean="0">
                <a:latin typeface="+mn-lt"/>
              </a:rPr>
            </a:br>
            <a:r>
              <a:rPr lang="nl-NL" sz="6700" b="1" dirty="0" smtClean="0">
                <a:latin typeface="+mn-lt"/>
              </a:rPr>
              <a:t>en </a:t>
            </a:r>
            <a:r>
              <a:rPr lang="nl-NL" sz="6700" b="1" dirty="0">
                <a:latin typeface="+mn-lt"/>
              </a:rPr>
              <a:t>hij met Mij.’</a:t>
            </a:r>
            <a:br>
              <a:rPr lang="nl-NL" sz="6700" b="1" dirty="0">
                <a:latin typeface="+mn-lt"/>
              </a:rPr>
            </a:br>
            <a:endParaRPr lang="nl-NL" sz="6700" b="1" dirty="0">
              <a:latin typeface="+mn-lt"/>
            </a:endParaRPr>
          </a:p>
        </p:txBody>
      </p:sp>
    </p:spTree>
    <p:extLst>
      <p:ext uri="{BB962C8B-B14F-4D97-AF65-F5344CB8AC3E}">
        <p14:creationId xmlns:p14="http://schemas.microsoft.com/office/powerpoint/2010/main" val="2688038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44000" y="0"/>
            <a:ext cx="3048000" cy="6858000"/>
          </a:xfrm>
        </p:spPr>
        <p:txBody>
          <a:bodyPr>
            <a:normAutofit/>
          </a:bodyPr>
          <a:lstStyle/>
          <a:p>
            <a:pPr algn="ctr"/>
            <a:r>
              <a:rPr lang="nl-NL" sz="5400" b="1" dirty="0" smtClean="0">
                <a:latin typeface="+mn-lt"/>
              </a:rPr>
              <a:t>Er is een geopende deur naar het nieuwe leven met God</a:t>
            </a:r>
            <a:endParaRPr lang="nl-NL" sz="5400" b="1" dirty="0">
              <a:latin typeface="+mn-lt"/>
            </a:endParaRPr>
          </a:p>
        </p:txBody>
      </p:sp>
      <p:pic>
        <p:nvPicPr>
          <p:cNvPr id="5122" name="Picture 2" descr="Er is een geopende deur naar het nieuwe leven met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99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156700" y="0"/>
            <a:ext cx="3035300" cy="6857999"/>
          </a:xfrm>
        </p:spPr>
        <p:txBody>
          <a:bodyPr>
            <a:normAutofit/>
          </a:bodyPr>
          <a:lstStyle/>
          <a:p>
            <a:pPr algn="ctr" fontAlgn="base"/>
            <a:r>
              <a:rPr lang="nl-NL" sz="4800" b="1" dirty="0">
                <a:latin typeface="+mn-lt"/>
              </a:rPr>
              <a:t>De oude en nieuwe mens zie je mooi uitgebeeld in de </a:t>
            </a:r>
            <a:r>
              <a:rPr lang="nl-NL" sz="4800" b="1" dirty="0" err="1">
                <a:latin typeface="+mn-lt"/>
              </a:rPr>
              <a:t>klause</a:t>
            </a:r>
            <a:r>
              <a:rPr lang="nl-NL" sz="4800" b="1" dirty="0">
                <a:latin typeface="+mn-lt"/>
              </a:rPr>
              <a:t> boven de rivier de Saar</a:t>
            </a:r>
          </a:p>
        </p:txBody>
      </p:sp>
      <p:pic>
        <p:nvPicPr>
          <p:cNvPr id="6146" name="Picture 2" descr="De oude en nieuwe mens uitgebeeld in de Klause aan de Saar. Het nieuwe gebouw werd vroeger beneden door vrome kluizenaars gebruikt als kerkruimte, terwijl ze er boven woon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6"/>
            <a:ext cx="9156700" cy="686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80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1462" y="0"/>
            <a:ext cx="3050538" cy="6858000"/>
          </a:xfrm>
        </p:spPr>
        <p:txBody>
          <a:bodyPr>
            <a:normAutofit/>
          </a:bodyPr>
          <a:lstStyle/>
          <a:p>
            <a:pPr algn="ctr"/>
            <a:r>
              <a:rPr lang="nl-NL" sz="5400" b="1" dirty="0" smtClean="0">
                <a:latin typeface="+mn-lt"/>
              </a:rPr>
              <a:t>Het nieuwe huis is gebouwd op de rots, </a:t>
            </a:r>
            <a:r>
              <a:rPr lang="nl-NL" sz="5400" b="1" dirty="0" smtClean="0">
                <a:solidFill>
                  <a:srgbClr val="C00000"/>
                </a:solidFill>
                <a:latin typeface="+mn-lt"/>
              </a:rPr>
              <a:t>achter het kruis</a:t>
            </a:r>
            <a:endParaRPr lang="nl-NL" sz="5400" b="1" dirty="0">
              <a:solidFill>
                <a:srgbClr val="C00000"/>
              </a:solidFill>
              <a:latin typeface="+mn-lt"/>
            </a:endParaRPr>
          </a:p>
        </p:txBody>
      </p:sp>
      <p:pic>
        <p:nvPicPr>
          <p:cNvPr id="7170" name="Picture 2" descr="http://www.pastoralehulpverleningjongeren.nl/wp-content/uploads/2015/06/De-oude-en-nieuwe-mens-zie-je-mooi-uitgebeeld-in-de-Klause-aan-de-Sa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1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86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91</Words>
  <Application>Microsoft Office PowerPoint</Application>
  <PresentationFormat>Breedbeeld</PresentationFormat>
  <Paragraphs>12</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 In de oude geestelijke woning van een ongelovige  is er een innerlijke leegte en duisternis </vt:lpstr>
      <vt:lpstr>Hoe kan het leeg ongelovig hart   een ruimte  voor God worden?</vt:lpstr>
      <vt:lpstr>In deze kille ruimte is er behoefte aan een nieuwe Bewoner   Die er iets moois van kan maken</vt:lpstr>
      <vt:lpstr>  Ben je innerlijk nog in  een opgesloten ruimte met jezelf bezig,  terwijl je er maar niet uitkomt?   Zit je maar eenzaam op de grond van je bestaan, met deprimerende gedachten, zonder hoop en weinig uitzicht?  Is je deur nog gesloten voor het licht en de liefde van God? </vt:lpstr>
      <vt:lpstr>Jezus klopt op de deur van je hart</vt:lpstr>
      <vt:lpstr> Jezus nodigt je uit in Openb. 3:20:  ‘Zie, Ik sta aan de deur en Ik klop.  Als iemand Mijn stem hoort  en de deur opent,  zal ik bij hem binnenkomen  en de maaltijd met hem gebruiken,  en hij met Mij.’ </vt:lpstr>
      <vt:lpstr>Er is een geopende deur naar het nieuwe leven met God</vt:lpstr>
      <vt:lpstr>De oude en nieuwe mens zie je mooi uitgebeeld in de klause boven de rivier de Saar</vt:lpstr>
      <vt:lpstr>Het nieuwe huis is gebouwd op de rots, achter het kruis</vt:lpstr>
      <vt:lpstr>Als je de woorden van Jezus  hoort en doet,  bouw je op de rots,    zodat je geestelijk huis veilig is in de storm</vt:lpstr>
      <vt:lpstr>Het nieuwe huis is als een tempel,   waarin de Geest van God woont,   en het kruis centraal staat</vt:lpstr>
      <vt:lpstr>Woon en leef in als een nieuw mens in je nieuwe huis  Achter het kruis ben je veilig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kan het leeg ongel hart van een ongelovige   een ruimte  voor God worden?</dc:title>
  <dc:creator>Jan</dc:creator>
  <cp:lastModifiedBy>Jan</cp:lastModifiedBy>
  <cp:revision>7</cp:revision>
  <dcterms:created xsi:type="dcterms:W3CDTF">2015-11-24T10:37:39Z</dcterms:created>
  <dcterms:modified xsi:type="dcterms:W3CDTF">2015-11-24T11:20:52Z</dcterms:modified>
</cp:coreProperties>
</file>