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0" r:id="rId5"/>
    <p:sldId id="261" r:id="rId6"/>
    <p:sldId id="258" r:id="rId7"/>
    <p:sldId id="262" r:id="rId8"/>
    <p:sldId id="270" r:id="rId9"/>
    <p:sldId id="263" r:id="rId10"/>
    <p:sldId id="264" r:id="rId11"/>
    <p:sldId id="265" r:id="rId12"/>
    <p:sldId id="259" r:id="rId13"/>
    <p:sldId id="266" r:id="rId14"/>
    <p:sldId id="267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700"/>
    <a:srgbClr val="1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34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02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9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69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36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06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35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10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42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2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6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3A78-97A7-483B-896C-E8ECDAC0DFFA}" type="datetimeFigureOut">
              <a:rPr lang="nl-NL" smtClean="0"/>
              <a:t>28-4-2015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DBF2-46BD-443B-B413-40BD85E6A7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32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astoralehulpverleningjongeren.nl/wp-content/uploads/2015/04/Voedingskaarten-denkveld-duisternis.bm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pastoralehulpverleningjongeren.nl/wp-content/uploads/2015/04/Voedingskaarten-denkveld-licht.bm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storalehulpverleningjongeren.nl/wp-content/uploads/2015/04/Denkvelden-juridisch-en-medisch-denke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4" y="0"/>
            <a:ext cx="9757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9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189470"/>
            <a:ext cx="121920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400" b="1" i="0" u="sng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Hoe zijn we erdoor geworden?</a:t>
            </a:r>
          </a:p>
          <a:p>
            <a:pPr algn="ctr" fontAlgn="base"/>
            <a:endParaRPr lang="nl-NL" sz="1600" b="1" i="0" u="sng" dirty="0" smtClean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Hoe reageren we in nieuwe situaties? </a:t>
            </a:r>
          </a:p>
          <a:p>
            <a:pPr algn="ctr" fontAlgn="base"/>
            <a:r>
              <a:rPr lang="nl-NL" sz="4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doen we in nieuwe omstandigheden? </a:t>
            </a:r>
          </a:p>
          <a:p>
            <a:pPr algn="ctr" fontAlgn="base"/>
            <a:r>
              <a:rPr lang="nl-NL" sz="4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Hoe gaan we in op nieuwe contacten en vriendschappen?</a:t>
            </a:r>
          </a:p>
          <a:p>
            <a:pPr algn="ctr" fontAlgn="base"/>
            <a:r>
              <a:rPr lang="nl-NL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ctr" fontAlgn="base"/>
            <a:r>
              <a:rPr lang="nl-NL" sz="46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Zijn we vaak onzeker, besluiteloos, </a:t>
            </a:r>
          </a:p>
          <a:p>
            <a:pPr algn="ctr" fontAlgn="base"/>
            <a:r>
              <a:rPr lang="nl-NL" sz="46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argwanend of zelfs angstig?</a:t>
            </a:r>
          </a:p>
          <a:p>
            <a:pPr algn="ctr" fontAlgn="base"/>
            <a:endParaRPr lang="nl-NL" sz="1100" b="1" i="0" dirty="0" smtClean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6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Zijn we teruggetrokken en snel verlegen?</a:t>
            </a:r>
            <a:endParaRPr lang="nl-NL" sz="4600" b="1" i="0" dirty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1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140044"/>
            <a:ext cx="12192000" cy="66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Voel je jezelf gauw bedreigd</a:t>
            </a:r>
          </a:p>
          <a:p>
            <a:pPr algn="ctr" fontAlgn="base"/>
            <a:r>
              <a:rPr lang="nl-NL" sz="4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als het dicht bij je komt? </a:t>
            </a:r>
          </a:p>
          <a:p>
            <a:pPr algn="ctr" fontAlgn="base"/>
            <a:r>
              <a:rPr lang="nl-NL" sz="44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Ben je bang voor negatieve woorden </a:t>
            </a:r>
          </a:p>
          <a:p>
            <a:pPr algn="ctr" fontAlgn="base"/>
            <a:r>
              <a:rPr lang="nl-NL" sz="44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en afwijzende blikken? </a:t>
            </a:r>
          </a:p>
          <a:p>
            <a:pPr algn="ctr" fontAlgn="base"/>
            <a:r>
              <a:rPr lang="nl-NL" sz="4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Voel je jezelf al snel vernederd en weggezet?</a:t>
            </a:r>
          </a:p>
          <a:p>
            <a:pPr algn="ctr" fontAlgn="base"/>
            <a:r>
              <a:rPr lang="nl-NL" sz="12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ctr" fontAlgn="base"/>
            <a:r>
              <a:rPr lang="nl-NL" sz="44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Ben je nogal eens ontmoedigd en troosteloos? </a:t>
            </a:r>
          </a:p>
          <a:p>
            <a:pPr algn="ctr" fontAlgn="base"/>
            <a:r>
              <a:rPr lang="nl-NL" sz="44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Heb je depressieve of agressieve gedachten?</a:t>
            </a:r>
          </a:p>
          <a:p>
            <a:pPr algn="ctr" fontAlgn="base"/>
            <a:r>
              <a:rPr lang="nl-NL" sz="12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ctr" fontAlgn="base"/>
            <a:r>
              <a:rPr lang="nl-NL" sz="4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Geef je jezelf vaak over aan </a:t>
            </a:r>
          </a:p>
          <a:p>
            <a:pPr algn="ctr" fontAlgn="base"/>
            <a:r>
              <a:rPr lang="nl-NL" sz="4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vluchtgedrag of een verslaving?</a:t>
            </a:r>
            <a:endParaRPr lang="nl-NL" sz="4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" y="181232"/>
            <a:ext cx="12192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6000" b="1" i="0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Medisch denken helpt en heelt</a:t>
            </a:r>
          </a:p>
          <a:p>
            <a:pPr algn="ctr" fontAlgn="base"/>
            <a:endParaRPr lang="nl-NL" sz="20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8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medische denken is bezig met positieve gedachten over onszelf en anderen.</a:t>
            </a:r>
          </a:p>
          <a:p>
            <a:pPr algn="ctr" fontAlgn="base"/>
            <a:r>
              <a:rPr lang="nl-NL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ctr" fontAlgn="base"/>
            <a:r>
              <a:rPr lang="nl-NL" sz="48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Je bent dan bezig met geloof, hoop, liefde, veiligheid</a:t>
            </a:r>
            <a:r>
              <a:rPr lang="nl-NL" sz="4800" b="1" dirty="0">
                <a:solidFill>
                  <a:srgbClr val="483700"/>
                </a:solidFill>
                <a:latin typeface="Calibri" panose="020F0502020204030204" pitchFamily="34" charset="0"/>
              </a:rPr>
              <a:t> </a:t>
            </a:r>
            <a:r>
              <a:rPr lang="nl-NL" sz="48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en</a:t>
            </a:r>
            <a:r>
              <a:rPr lang="nl-NL" sz="48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 acceptatie </a:t>
            </a:r>
          </a:p>
          <a:p>
            <a:pPr algn="ctr" fontAlgn="base"/>
            <a:endParaRPr lang="nl-NL" sz="20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8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zoekt dan naar waarheid en oprechtheid, vergeving en heling. Je wilt delen en helpen.</a:t>
            </a:r>
            <a:endParaRPr lang="nl-NL" sz="4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4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947718"/>
            <a:ext cx="12192000" cy="910281"/>
          </a:xfrm>
        </p:spPr>
        <p:txBody>
          <a:bodyPr>
            <a:normAutofit/>
          </a:bodyPr>
          <a:lstStyle/>
          <a:p>
            <a:pPr algn="ctr"/>
            <a:r>
              <a:rPr lang="nl-NL" sz="4200" b="1" dirty="0" smtClean="0">
                <a:latin typeface="Calibri" panose="020F0502020204030204" pitchFamily="34" charset="0"/>
              </a:rPr>
              <a:t>Hoe ga je om met nieuwe ervaringen en contacten?</a:t>
            </a:r>
            <a:endParaRPr lang="nl-NL" sz="4200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pastoralehulpverleningjongeren.nl/wp-content/uploads/2015/04/Waardoor-zal-de-gelovige-geestelijk-kunnen-groeien-Hoe-zal-hij-dan-omgaan-met-nieuwe-ervaringen-en-contac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17" y="0"/>
            <a:ext cx="10155965" cy="59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5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197708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 we geloven worden we 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geïnspireerd door de Heilige Geest.</a:t>
            </a:r>
          </a:p>
          <a:p>
            <a:pPr algn="ctr" fontAlgn="base"/>
            <a:endParaRPr lang="nl-NL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6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Door de liefde van Jezus </a:t>
            </a:r>
          </a:p>
          <a:p>
            <a:pPr algn="ctr" fontAlgn="base"/>
            <a:r>
              <a:rPr lang="nl-NL" sz="46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weten we ons dan veilig en geaccepteerd. </a:t>
            </a:r>
          </a:p>
          <a:p>
            <a:pPr algn="ctr" fontAlgn="base"/>
            <a:endParaRPr lang="nl-NL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Door meer geloof, hoop, liefde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geestelijke kennis 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kunnen we groeien in 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vreugde, vrede en geluk. </a:t>
            </a:r>
            <a:endParaRPr lang="nl-NL" sz="4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6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2162" y="0"/>
            <a:ext cx="5189837" cy="6858000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Wil je een rijke oogst? </a:t>
            </a:r>
            <a:r>
              <a:rPr lang="nl-NL" sz="18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/>
            </a:r>
            <a:br>
              <a:rPr lang="nl-NL" sz="1800" b="1" dirty="0" smtClean="0">
                <a:solidFill>
                  <a:srgbClr val="483700"/>
                </a:solidFill>
                <a:latin typeface="Calibri" panose="020F0502020204030204" pitchFamily="34" charset="0"/>
              </a:rPr>
            </a:br>
            <a:r>
              <a:rPr lang="nl-NL" sz="1800" b="1" dirty="0" smtClean="0">
                <a:latin typeface="Calibri" panose="020F0502020204030204" pitchFamily="34" charset="0"/>
              </a:rPr>
              <a:t/>
            </a:r>
            <a:br>
              <a:rPr lang="nl-NL" sz="1800" b="1" dirty="0" smtClean="0">
                <a:latin typeface="Calibri" panose="020F0502020204030204" pitchFamily="34" charset="0"/>
              </a:rPr>
            </a:br>
            <a:r>
              <a:rPr lang="nl-NL" sz="5400" b="1" dirty="0" smtClean="0">
                <a:latin typeface="Calibri" panose="020F0502020204030204" pitchFamily="34" charset="0"/>
              </a:rPr>
              <a:t>Of wil je het onkruid laten voortwoekeren op de akker van je hart?</a:t>
            </a:r>
            <a:endParaRPr lang="nl-NL" sz="5400" b="1" dirty="0">
              <a:latin typeface="Calibri" panose="020F0502020204030204" pitchFamily="34" charset="0"/>
            </a:endParaRPr>
          </a:p>
        </p:txBody>
      </p:sp>
      <p:pic>
        <p:nvPicPr>
          <p:cNvPr id="5124" name="Picture 4" descr="http://www.pastoralehulpverleningjongeren.nl/wp-content/uploads/2014/04/Het-vele-mooie-dat-je-zaait-kan-overvloedig-tot-bloei-k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0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2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531597"/>
            <a:ext cx="12192000" cy="1326403"/>
          </a:xfrm>
        </p:spPr>
        <p:txBody>
          <a:bodyPr>
            <a:noAutofit/>
          </a:bodyPr>
          <a:lstStyle/>
          <a:p>
            <a:pPr algn="ctr"/>
            <a:r>
              <a:rPr lang="nl-NL" sz="5000" b="1" dirty="0" smtClean="0">
                <a:latin typeface="+mn-lt"/>
              </a:rPr>
              <a:t>De gelovige rijstboek zaaide met liefde</a:t>
            </a:r>
            <a:br>
              <a:rPr lang="nl-NL" sz="5000" b="1" dirty="0" smtClean="0">
                <a:latin typeface="+mn-lt"/>
              </a:rPr>
            </a:br>
            <a:r>
              <a:rPr lang="nl-NL" sz="5000" b="1" dirty="0" smtClean="0">
                <a:latin typeface="+mn-lt"/>
              </a:rPr>
              <a:t> op de akker van zijn onderbuurman</a:t>
            </a:r>
            <a:endParaRPr lang="nl-NL" sz="5000" b="1" dirty="0">
              <a:latin typeface="+mn-lt"/>
            </a:endParaRPr>
          </a:p>
        </p:txBody>
      </p:sp>
      <p:pic>
        <p:nvPicPr>
          <p:cNvPr id="7170" name="Picture 2" descr="http://www.pastoralehulpverleningjongeren.nl/wp-content/uploads/2015/04/De-gelovige-rijstboer-zaaide-liefde-op-de-akker-van-zijn-buur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55" y="0"/>
            <a:ext cx="10065690" cy="55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7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Afbeelding 9" descr="http://www.pastoralehulpverleningjongeren.nl/wp-content/uploads/2015/04/Voedingskaarten-denkveld-duisternis.bm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0" y="53290"/>
            <a:ext cx="4522571" cy="31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Afbeelding 16" descr="http://www.pastoralehulpverleningjongeren.nl/wp-content/uploads/2015/04/Voedingskaarten-denkveld-licht.bm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0" y="3434806"/>
            <a:ext cx="4584410" cy="31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386849" y="1595503"/>
            <a:ext cx="4355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74339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80% negatief denken</a:t>
            </a:r>
            <a:endParaRPr kumimoji="0" lang="nl-NL" alt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909751" y="4777946"/>
            <a:ext cx="56923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nl-NL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20% positief denken</a:t>
            </a:r>
            <a:endParaRPr kumimoji="0" lang="nl-NL" altLang="nl-N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0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23438" y="823783"/>
            <a:ext cx="4868562" cy="4596713"/>
          </a:xfrm>
        </p:spPr>
        <p:txBody>
          <a:bodyPr>
            <a:noAutofit/>
          </a:bodyPr>
          <a:lstStyle/>
          <a:p>
            <a:pPr fontAlgn="base"/>
            <a:r>
              <a:rPr lang="nl-NL" sz="4400" b="1" dirty="0" smtClean="0">
                <a:latin typeface="Calibri" panose="020F0502020204030204" pitchFamily="34" charset="0"/>
              </a:rPr>
              <a:t/>
            </a:r>
            <a:br>
              <a:rPr lang="nl-NL" sz="4400" b="1" dirty="0" smtClean="0">
                <a:latin typeface="Calibri" panose="020F0502020204030204" pitchFamily="34" charset="0"/>
              </a:rPr>
            </a:br>
            <a:r>
              <a:rPr lang="nl-NL" sz="4400" b="1" dirty="0">
                <a:latin typeface="Calibri" panose="020F0502020204030204" pitchFamily="34" charset="0"/>
              </a:rPr>
              <a:t/>
            </a:r>
            <a:br>
              <a:rPr lang="nl-NL" sz="4400" b="1" dirty="0">
                <a:latin typeface="Calibri" panose="020F0502020204030204" pitchFamily="34" charset="0"/>
              </a:rPr>
            </a:br>
            <a:r>
              <a:rPr lang="nl-NL" sz="4400" b="1" dirty="0" smtClean="0">
                <a:latin typeface="Calibri" panose="020F0502020204030204" pitchFamily="34" charset="0"/>
              </a:rPr>
              <a:t/>
            </a:r>
            <a:br>
              <a:rPr lang="nl-NL" sz="4400" b="1" dirty="0" smtClean="0">
                <a:latin typeface="Calibri" panose="020F0502020204030204" pitchFamily="34" charset="0"/>
              </a:rPr>
            </a:br>
            <a:r>
              <a:rPr lang="nl-NL" sz="4400" b="1" dirty="0">
                <a:latin typeface="Calibri" panose="020F0502020204030204" pitchFamily="34" charset="0"/>
              </a:rPr>
              <a:t/>
            </a:r>
            <a:br>
              <a:rPr lang="nl-NL" sz="4400" b="1" dirty="0">
                <a:latin typeface="Calibri" panose="020F0502020204030204" pitchFamily="34" charset="0"/>
              </a:rPr>
            </a:br>
            <a: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In </a:t>
            </a:r>
            <a:r>
              <a:rPr lang="nl-NL" sz="4400" b="1" dirty="0">
                <a:solidFill>
                  <a:srgbClr val="483700"/>
                </a:solidFill>
                <a:latin typeface="Calibri" panose="020F0502020204030204" pitchFamily="34" charset="0"/>
              </a:rPr>
              <a:t>de gelijkenis van </a:t>
            </a:r>
            <a: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Jezus </a:t>
            </a:r>
            <a:b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</a:br>
            <a: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in Matth.13:24-30 </a:t>
            </a:r>
            <a:r>
              <a:rPr lang="nl-NL" sz="4400" b="1" dirty="0">
                <a:solidFill>
                  <a:srgbClr val="483700"/>
                </a:solidFill>
                <a:latin typeface="Calibri" panose="020F0502020204030204" pitchFamily="34" charset="0"/>
              </a:rPr>
              <a:t>zien we dat </a:t>
            </a:r>
            <a:r>
              <a:rPr lang="nl-NL" sz="4400" b="1" dirty="0" smtClean="0">
                <a:solidFill>
                  <a:srgbClr val="483700"/>
                </a:solidFill>
                <a:latin typeface="Calibri" panose="020F0502020204030204" pitchFamily="34" charset="0"/>
              </a:rPr>
              <a:t>de vijand onkruid zaaide in de goede tarwe, toen de mensen sliepen. </a:t>
            </a:r>
            <a:r>
              <a:rPr lang="nl-NL" sz="3600" dirty="0">
                <a:solidFill>
                  <a:srgbClr val="483700"/>
                </a:solidFill>
                <a:latin typeface="Calibri" panose="020F0502020204030204" pitchFamily="34" charset="0"/>
              </a:rPr>
              <a:t/>
            </a:r>
            <a:br>
              <a:rPr lang="nl-NL" sz="3600" dirty="0">
                <a:solidFill>
                  <a:srgbClr val="483700"/>
                </a:solidFill>
                <a:latin typeface="Calibri" panose="020F0502020204030204" pitchFamily="34" charset="0"/>
              </a:rPr>
            </a:br>
            <a:endParaRPr lang="nl-NL" sz="3600" dirty="0">
              <a:solidFill>
                <a:srgbClr val="4837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5049795"/>
            <a:ext cx="12191999" cy="1808205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Het goede zaad is het Woord van God dat onder ons en in ons hart wordt gezaaid. Het onkruid is het dolik, het ‘zwartkoren’, dat pas later herkenbaar wordt.</a:t>
            </a:r>
            <a:br>
              <a:rPr lang="nl-N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nl-NL" sz="4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pastoralehulpverleningjongeren.nl/wp-content/uploads/2015/04/Is-er-geen-onkruid-tussen-de-tarwe-geza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222773" cy="49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2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659396"/>
            <a:ext cx="12192000" cy="1087394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>Wat opkomt maakt ons gelukkig of ongelukkig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Waar kies je voor?</a:t>
            </a:r>
            <a:endParaRPr lang="nl-NL" b="1" dirty="0">
              <a:latin typeface="+mn-lt"/>
            </a:endParaRPr>
          </a:p>
        </p:txBody>
      </p:sp>
      <p:pic>
        <p:nvPicPr>
          <p:cNvPr id="2050" name="Picture 2" descr="http://www.pastoralehulpverleningjongeren.nl/wp-content/uploads/2015/04/Zaaiveld-van-het-hart-1024x5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92" y="106658"/>
            <a:ext cx="9691816" cy="54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6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98854"/>
            <a:ext cx="1219199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4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Het juridische denken in ons is bezig met </a:t>
            </a:r>
          </a:p>
          <a:p>
            <a:pPr algn="ctr" fontAlgn="base"/>
            <a:r>
              <a:rPr lang="nl-NL" sz="44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negatieve gedachten over onszelf en anderen </a:t>
            </a:r>
          </a:p>
          <a:p>
            <a:pPr algn="ctr" fontAlgn="base"/>
            <a:endParaRPr lang="nl-NL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400" b="1" i="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gaat hierbij over: 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zelfbeklag, wrok, boosheid, 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gevoelens van onrecht, 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veroordeling, </a:t>
            </a:r>
            <a:r>
              <a:rPr lang="nl-NL" sz="4600" b="1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onvergevingsgezindheid</a:t>
            </a:r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zoeken naar vergelding, 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Afgunst of jaloersheid,</a:t>
            </a:r>
          </a:p>
          <a:p>
            <a:pPr algn="ctr" fontAlgn="base"/>
            <a:r>
              <a:rPr lang="nl-NL" sz="4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twijfel en schuldgevoelens.</a:t>
            </a:r>
          </a:p>
        </p:txBody>
      </p:sp>
    </p:spTree>
    <p:extLst>
      <p:ext uri="{BB962C8B-B14F-4D97-AF65-F5344CB8AC3E}">
        <p14:creationId xmlns:p14="http://schemas.microsoft.com/office/powerpoint/2010/main" val="217962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29513" y="271849"/>
            <a:ext cx="1186248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600" b="1" i="0" u="sng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Negatief denken verziekt ons geestelijk leven</a:t>
            </a:r>
            <a:endParaRPr lang="nl-NL" sz="4600" b="0" i="0" u="sng" dirty="0" smtClean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endParaRPr lang="nl-NL" sz="4600" b="1" i="0" dirty="0" smtClean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600" b="1" i="0" dirty="0" smtClean="0">
                <a:effectLst/>
                <a:latin typeface="Calibri" panose="020F0502020204030204" pitchFamily="34" charset="0"/>
              </a:rPr>
              <a:t>De zaken van het juridische denkveld </a:t>
            </a:r>
          </a:p>
          <a:p>
            <a:pPr algn="ctr" fontAlgn="base"/>
            <a:r>
              <a:rPr lang="nl-NL" sz="4600" b="1" i="0" dirty="0" smtClean="0">
                <a:effectLst/>
                <a:latin typeface="Calibri" panose="020F0502020204030204" pitchFamily="34" charset="0"/>
              </a:rPr>
              <a:t>kunnen leiden tot </a:t>
            </a:r>
          </a:p>
          <a:p>
            <a:pPr algn="ctr" fontAlgn="base"/>
            <a:r>
              <a:rPr lang="nl-NL" sz="4600" b="1" i="0" dirty="0" smtClean="0">
                <a:effectLst/>
                <a:latin typeface="Calibri" panose="020F0502020204030204" pitchFamily="34" charset="0"/>
              </a:rPr>
              <a:t>depressiviteit en agressiviteit, </a:t>
            </a:r>
          </a:p>
          <a:p>
            <a:pPr algn="ctr" fontAlgn="base"/>
            <a:r>
              <a:rPr lang="nl-NL" sz="4600" b="1" i="0" dirty="0" smtClean="0">
                <a:effectLst/>
                <a:latin typeface="Calibri" panose="020F0502020204030204" pitchFamily="34" charset="0"/>
              </a:rPr>
              <a:t>onzekerheid, obsessie, </a:t>
            </a:r>
          </a:p>
          <a:p>
            <a:pPr algn="ctr" fontAlgn="base"/>
            <a:r>
              <a:rPr lang="nl-NL" sz="4600" b="1" i="0" dirty="0" smtClean="0">
                <a:effectLst/>
                <a:latin typeface="Calibri" panose="020F0502020204030204" pitchFamily="34" charset="0"/>
              </a:rPr>
              <a:t>vluchtgedrag en verslavingen.</a:t>
            </a:r>
          </a:p>
        </p:txBody>
      </p:sp>
    </p:spTree>
    <p:extLst>
      <p:ext uri="{BB962C8B-B14F-4D97-AF65-F5344CB8AC3E}">
        <p14:creationId xmlns:p14="http://schemas.microsoft.com/office/powerpoint/2010/main" val="376290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storalehulpverleningjongeren.nl/wp-content/uploads/2015/04/Hoe-zijn-we-gaan-denke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7" y="99885"/>
            <a:ext cx="8509686" cy="66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07392" y="649833"/>
            <a:ext cx="3361040" cy="5956913"/>
          </a:xfrm>
        </p:spPr>
        <p:txBody>
          <a:bodyPr>
            <a:normAutofit fontScale="90000"/>
          </a:bodyPr>
          <a:lstStyle/>
          <a:p>
            <a:r>
              <a:rPr lang="nl-NL" sz="6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Hoe zijn we gaan denken?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 meeste mensen denken voor 80% vanuit het juridische, negatieve denkveld </a:t>
            </a:r>
            <a:br>
              <a:rPr lang="nl-N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nl-NL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79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230660"/>
            <a:ext cx="122990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400" b="1" i="0" u="sng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Ons innerlijk leven lijkt op een computersysteem</a:t>
            </a:r>
            <a:endParaRPr lang="nl-NL" sz="4400" b="0" i="0" u="sng" dirty="0" smtClean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endParaRPr lang="nl-NL" sz="1400" b="1" i="0" dirty="0" smtClean="0"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600" b="1" i="0" dirty="0" smtClean="0">
                <a:effectLst/>
                <a:latin typeface="Calibri" panose="020F0502020204030204" pitchFamily="34" charset="0"/>
              </a:rPr>
              <a:t>We worden vanaf onze vroegste kinderjaren geprogrammeerd.</a:t>
            </a:r>
          </a:p>
          <a:p>
            <a:pPr algn="ctr" fontAlgn="base"/>
            <a:endParaRPr lang="nl-NL" b="0" i="0" dirty="0" smtClean="0"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6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Door alles wat in ons komt,</a:t>
            </a:r>
            <a:endParaRPr lang="nl-NL" sz="4600" b="0" i="0" dirty="0" smtClean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6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wordt er een historisch record </a:t>
            </a:r>
          </a:p>
          <a:p>
            <a:pPr algn="ctr" fontAlgn="base"/>
            <a:r>
              <a:rPr lang="nl-NL" sz="46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in ons opgebouwd.</a:t>
            </a:r>
          </a:p>
          <a:p>
            <a:pPr algn="ctr" fontAlgn="base"/>
            <a:endParaRPr lang="nl-NL" sz="2400" b="0" i="0" dirty="0" smtClean="0"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600" b="1" i="0" dirty="0" smtClean="0">
                <a:effectLst/>
                <a:latin typeface="Calibri" panose="020F0502020204030204" pitchFamily="34" charset="0"/>
              </a:rPr>
              <a:t>Dat vormt ons geestelijk leven</a:t>
            </a:r>
            <a:endParaRPr lang="nl-NL" sz="4600" b="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0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420496"/>
            <a:ext cx="12192000" cy="163109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b="1" dirty="0" smtClean="0">
                <a:latin typeface="+mn-lt"/>
              </a:rPr>
              <a:t>Onze gedachten zijn ter beschikking van de vijand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als we </a:t>
            </a:r>
            <a:r>
              <a:rPr lang="nl-NL" b="1" dirty="0">
                <a:latin typeface="+mn-lt"/>
              </a:rPr>
              <a:t>80% in </a:t>
            </a:r>
            <a:r>
              <a:rPr lang="nl-NL" b="1" dirty="0" smtClean="0">
                <a:latin typeface="+mn-lt"/>
              </a:rPr>
              <a:t>ons </a:t>
            </a:r>
            <a:r>
              <a:rPr lang="nl-NL" b="1" dirty="0">
                <a:latin typeface="+mn-lt"/>
              </a:rPr>
              <a:t>denken kritisch </a:t>
            </a:r>
            <a:r>
              <a:rPr lang="nl-NL" b="1" dirty="0" smtClean="0">
                <a:latin typeface="+mn-lt"/>
              </a:rPr>
              <a:t>zijn.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r>
              <a:rPr lang="nl-NL" b="1" dirty="0" smtClean="0">
                <a:latin typeface="+mn-lt"/>
              </a:rPr>
              <a:t>Laten </a:t>
            </a:r>
            <a:r>
              <a:rPr lang="nl-NL" b="1" dirty="0">
                <a:latin typeface="+mn-lt"/>
              </a:rPr>
              <a:t>we geen slangenzaad bewaren en koesteren…</a:t>
            </a:r>
            <a:br>
              <a:rPr lang="nl-NL" b="1" dirty="0">
                <a:latin typeface="+mn-lt"/>
              </a:rPr>
            </a:br>
            <a:endParaRPr lang="nl-NL" b="1" dirty="0">
              <a:latin typeface="+mn-lt"/>
            </a:endParaRPr>
          </a:p>
        </p:txBody>
      </p:sp>
      <p:pic>
        <p:nvPicPr>
          <p:cNvPr id="6146" name="Picture 2" descr="http://www.pastoralehulpverleningjongeren.nl/wp-content/uploads/2014/04/Hij-kwam-zelf-ook-tot-inke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74" y="0"/>
            <a:ext cx="7122451" cy="50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7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57666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nl-NL" sz="4000" b="1" i="0" u="sng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Wat je accepteert met je denken, </a:t>
            </a:r>
          </a:p>
          <a:p>
            <a:pPr algn="ctr" fontAlgn="base"/>
            <a:r>
              <a:rPr lang="nl-NL" sz="4000" b="1" i="0" u="sng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krijgt een plaats in je hart. </a:t>
            </a:r>
          </a:p>
          <a:p>
            <a:pPr algn="ctr" fontAlgn="base"/>
            <a:endParaRPr lang="nl-NL" b="1" i="0" dirty="0" smtClean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0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kan worden geplaatst op het negatieve veld van je historisch record. </a:t>
            </a:r>
          </a:p>
          <a:p>
            <a:pPr algn="ctr" fontAlgn="base"/>
            <a:r>
              <a:rPr lang="nl-NL" sz="40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Pijnlijke ervaringen worden zodoende als pijnlijke herinneringen weggezet. </a:t>
            </a:r>
          </a:p>
          <a:p>
            <a:pPr algn="ctr" fontAlgn="base"/>
            <a:r>
              <a:rPr lang="nl-NL" sz="40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Onrechtvaardige behandelingen en afwijzing kunnen zich gaan opstapelen in je juridisch denken. </a:t>
            </a:r>
          </a:p>
          <a:p>
            <a:pPr algn="ctr" fontAlgn="base"/>
            <a:endParaRPr lang="nl-NL" sz="14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nl-NL" sz="4000" b="1" i="0" dirty="0" smtClean="0">
                <a:solidFill>
                  <a:srgbClr val="483700"/>
                </a:solidFill>
                <a:effectLst/>
                <a:latin typeface="Calibri" panose="020F0502020204030204" pitchFamily="34" charset="0"/>
              </a:rPr>
              <a:t>Dat blijft roepen om wraak, veroordeling, recht en vergelding.</a:t>
            </a:r>
            <a:endParaRPr lang="nl-NL" sz="4000" b="1" i="0" dirty="0">
              <a:solidFill>
                <a:srgbClr val="4837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8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463</Words>
  <Application>Microsoft Office PowerPoint</Application>
  <PresentationFormat>Breedbeeld</PresentationFormat>
  <Paragraphs>82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Georgia</vt:lpstr>
      <vt:lpstr>Times New Roman</vt:lpstr>
      <vt:lpstr>Kantoorthema</vt:lpstr>
      <vt:lpstr>PowerPoint-presentatie</vt:lpstr>
      <vt:lpstr>    In de gelijkenis van Jezus  in Matth.13:24-30 zien we dat de vijand onkruid zaaide in de goede tarwe, toen de mensen sliepen.  </vt:lpstr>
      <vt:lpstr>Wat opkomt maakt ons gelukkig of ongelukkig Waar kies je voor?</vt:lpstr>
      <vt:lpstr>PowerPoint-presentatie</vt:lpstr>
      <vt:lpstr>PowerPoint-presentatie</vt:lpstr>
      <vt:lpstr>Hoe zijn we gaan denken?  De meeste mensen denken voor 80% vanuit het juridische, negatieve denkveld  </vt:lpstr>
      <vt:lpstr>PowerPoint-presentatie</vt:lpstr>
      <vt:lpstr>Onze gedachten zijn ter beschikking van de vijand als we 80% in ons denken kritisch zijn. Laten we geen slangenzaad bewaren en koesteren… </vt:lpstr>
      <vt:lpstr>PowerPoint-presentatie</vt:lpstr>
      <vt:lpstr>PowerPoint-presentatie</vt:lpstr>
      <vt:lpstr>PowerPoint-presentatie</vt:lpstr>
      <vt:lpstr>PowerPoint-presentatie</vt:lpstr>
      <vt:lpstr>Hoe ga je om met nieuwe ervaringen en contacten?</vt:lpstr>
      <vt:lpstr>PowerPoint-presentatie</vt:lpstr>
      <vt:lpstr>Wil je een rijke oogst?   Of wil je het onkruid laten voortwoekeren op de akker van je hart?</vt:lpstr>
      <vt:lpstr>De gelovige rijstboek zaaide met liefde  op de akker van zijn onderbuurman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16</cp:revision>
  <dcterms:created xsi:type="dcterms:W3CDTF">2015-04-28T08:55:10Z</dcterms:created>
  <dcterms:modified xsi:type="dcterms:W3CDTF">2015-04-28T10:55:04Z</dcterms:modified>
</cp:coreProperties>
</file>