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6" r:id="rId4"/>
    <p:sldId id="260" r:id="rId5"/>
    <p:sldId id="258" r:id="rId6"/>
    <p:sldId id="264" r:id="rId7"/>
    <p:sldId id="257" r:id="rId8"/>
    <p:sldId id="259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98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11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934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8382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5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68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3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887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710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652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983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B3237-E145-4156-ABE6-2C3BD3AAECA0}" type="datetimeFigureOut">
              <a:rPr lang="nl-NL" smtClean="0"/>
              <a:t>25-3-2015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3642F-2D94-44D9-B29B-675F630D8C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518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774724"/>
            <a:ext cx="12192000" cy="1083276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 smtClean="0">
                <a:solidFill>
                  <a:srgbClr val="C00000"/>
                </a:solidFill>
                <a:latin typeface="+mn-lt"/>
              </a:rPr>
              <a:t>Waar moet je op letten in deze loopbaan?</a:t>
            </a:r>
            <a:endParaRPr lang="nl-NL" sz="48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813" y="230659"/>
            <a:ext cx="10568374" cy="5544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4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5708822"/>
            <a:ext cx="12192000" cy="1149178"/>
          </a:xfrm>
        </p:spPr>
        <p:txBody>
          <a:bodyPr>
            <a:normAutofit fontScale="90000"/>
          </a:bodyPr>
          <a:lstStyle/>
          <a:p>
            <a:pPr algn="ctr"/>
            <a:r>
              <a:rPr lang="nl-NL" b="1" dirty="0" smtClean="0">
                <a:latin typeface="+mn-lt"/>
              </a:rPr>
              <a:t>Heb je een helder doel en een goede koers voor ogen?</a:t>
            </a:r>
            <a:endParaRPr lang="nl-NL" b="1" dirty="0">
              <a:latin typeface="+mn-lt"/>
            </a:endParaRPr>
          </a:p>
        </p:txBody>
      </p:sp>
      <p:pic>
        <p:nvPicPr>
          <p:cNvPr id="6146" name="Picture 2" descr="http://www.pastoralehulpverleningjongeren.nl/wp-content/uploads/2012/12/Loop-volhardend-op-het-juiste-spoor-met-het-goede-doel-voor-ogen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076" y="53901"/>
            <a:ext cx="7649848" cy="5654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5708822"/>
            <a:ext cx="12192000" cy="1149178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 smtClean="0">
                <a:latin typeface="+mn-lt"/>
              </a:rPr>
              <a:t>Hoe kun je het heerlijke einddoel bereiken?</a:t>
            </a:r>
            <a:endParaRPr lang="nl-NL" sz="4800" b="1" dirty="0">
              <a:latin typeface="+mn-lt"/>
            </a:endParaRPr>
          </a:p>
        </p:txBody>
      </p:sp>
      <p:pic>
        <p:nvPicPr>
          <p:cNvPr id="11266" name="Picture 2" descr="http://www.pastoralehulpverleningjongeren.nl/wp-content/uploads/2012/12/Hoe-kun-je-het-heerlijke-einddoel-bereiken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664" y="1"/>
            <a:ext cx="5186672" cy="5708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2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4349578"/>
            <a:ext cx="12192000" cy="2508421"/>
          </a:xfrm>
        </p:spPr>
        <p:txBody>
          <a:bodyPr>
            <a:noAutofit/>
          </a:bodyPr>
          <a:lstStyle/>
          <a:p>
            <a:pPr algn="ctr" fontAlgn="base"/>
            <a:r>
              <a:rPr lang="nl-NL" sz="4800" b="1" dirty="0" smtClean="0">
                <a:solidFill>
                  <a:srgbClr val="C00000"/>
                </a:solidFill>
                <a:latin typeface="+mn-lt"/>
              </a:rPr>
              <a:t>Ons </a:t>
            </a:r>
            <a:r>
              <a:rPr lang="nl-NL" sz="4800" b="1" dirty="0">
                <a:solidFill>
                  <a:srgbClr val="C00000"/>
                </a:solidFill>
                <a:latin typeface="+mn-lt"/>
              </a:rPr>
              <a:t>geloof moet zich eerst </a:t>
            </a:r>
            <a:r>
              <a:rPr lang="nl-NL" sz="4800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nl-NL" sz="4800" b="1" dirty="0" smtClean="0">
                <a:solidFill>
                  <a:srgbClr val="C00000"/>
                </a:solidFill>
                <a:latin typeface="+mn-lt"/>
              </a:rPr>
            </a:br>
            <a:r>
              <a:rPr lang="nl-NL" sz="4800" b="1" dirty="0" smtClean="0">
                <a:solidFill>
                  <a:srgbClr val="C00000"/>
                </a:solidFill>
                <a:latin typeface="+mn-lt"/>
              </a:rPr>
              <a:t>op </a:t>
            </a:r>
            <a:r>
              <a:rPr lang="nl-NL" sz="4800" b="1" dirty="0">
                <a:solidFill>
                  <a:srgbClr val="C00000"/>
                </a:solidFill>
                <a:latin typeface="+mn-lt"/>
              </a:rPr>
              <a:t>het feit </a:t>
            </a:r>
            <a:r>
              <a:rPr lang="nl-NL" sz="4800" b="1" dirty="0" smtClean="0">
                <a:solidFill>
                  <a:srgbClr val="C00000"/>
                </a:solidFill>
                <a:latin typeface="+mn-lt"/>
              </a:rPr>
              <a:t>richten.</a:t>
            </a:r>
            <a:br>
              <a:rPr lang="nl-NL" sz="4800" b="1" dirty="0" smtClean="0">
                <a:solidFill>
                  <a:srgbClr val="C00000"/>
                </a:solidFill>
                <a:latin typeface="+mn-lt"/>
              </a:rPr>
            </a:br>
            <a:r>
              <a:rPr lang="nl-NL" sz="4800" b="1" dirty="0" smtClean="0">
                <a:solidFill>
                  <a:srgbClr val="C00000"/>
                </a:solidFill>
                <a:latin typeface="+mn-lt"/>
              </a:rPr>
              <a:t>Het </a:t>
            </a:r>
            <a:r>
              <a:rPr lang="nl-NL" sz="4800" b="1" dirty="0">
                <a:solidFill>
                  <a:srgbClr val="C00000"/>
                </a:solidFill>
                <a:latin typeface="+mn-lt"/>
              </a:rPr>
              <a:t>gevoel komt </a:t>
            </a:r>
            <a:r>
              <a:rPr lang="nl-NL" sz="4800" b="1" dirty="0" smtClean="0">
                <a:solidFill>
                  <a:srgbClr val="C00000"/>
                </a:solidFill>
                <a:latin typeface="+mn-lt"/>
              </a:rPr>
              <a:t>meestal daarna.</a:t>
            </a:r>
            <a:r>
              <a:rPr lang="nl-NL" sz="4800" b="1" dirty="0">
                <a:solidFill>
                  <a:srgbClr val="C00000"/>
                </a:solidFill>
                <a:latin typeface="+mn-lt"/>
              </a:rPr>
              <a:t> </a:t>
            </a:r>
            <a:r>
              <a:rPr lang="nl-NL" b="1" dirty="0">
                <a:solidFill>
                  <a:srgbClr val="C00000"/>
                </a:solidFill>
                <a:latin typeface="+mn-lt"/>
              </a:rPr>
              <a:t>  </a:t>
            </a:r>
            <a:br>
              <a:rPr lang="nl-NL" b="1" dirty="0">
                <a:solidFill>
                  <a:srgbClr val="C00000"/>
                </a:solidFill>
                <a:latin typeface="+mn-lt"/>
              </a:rPr>
            </a:br>
            <a:endParaRPr lang="nl-NL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0" y="263612"/>
            <a:ext cx="1219199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l-NL" sz="4400" b="1" i="0" dirty="0" smtClean="0">
                <a:effectLst/>
              </a:rPr>
              <a:t>Als je steeds maar weer achter je kijkt,</a:t>
            </a:r>
            <a:endParaRPr lang="nl-NL" sz="4400" b="0" i="0" dirty="0" smtClean="0">
              <a:effectLst/>
            </a:endParaRPr>
          </a:p>
          <a:p>
            <a:pPr algn="ctr" fontAlgn="base"/>
            <a:r>
              <a:rPr lang="nl-NL" sz="4400" b="1" i="0" dirty="0" smtClean="0">
                <a:effectLst/>
              </a:rPr>
              <a:t>ben je niet geschikt </a:t>
            </a:r>
          </a:p>
          <a:p>
            <a:pPr algn="ctr" fontAlgn="base"/>
            <a:r>
              <a:rPr lang="nl-NL" sz="4400" b="1" i="0" dirty="0" smtClean="0">
                <a:effectLst/>
              </a:rPr>
              <a:t>voor het Koninkrijk van God.</a:t>
            </a:r>
          </a:p>
          <a:p>
            <a:pPr algn="ctr" fontAlgn="base"/>
            <a:endParaRPr lang="nl-NL" sz="1200" b="0" i="0" dirty="0" smtClean="0">
              <a:effectLst/>
            </a:endParaRPr>
          </a:p>
          <a:p>
            <a:pPr algn="ctr" fontAlgn="base"/>
            <a:r>
              <a:rPr lang="nl-NL" sz="4400" b="1" i="0" dirty="0" smtClean="0">
                <a:effectLst/>
              </a:rPr>
              <a:t>Blijf je concentreren op de weg…</a:t>
            </a:r>
            <a:endParaRPr lang="nl-NL" sz="4400" b="0" i="0" dirty="0" smtClean="0">
              <a:effectLst/>
            </a:endParaRPr>
          </a:p>
          <a:p>
            <a:pPr algn="ctr" fontAlgn="base"/>
            <a:r>
              <a:rPr lang="nl-NL" sz="4400" b="1" i="0" dirty="0" smtClean="0">
                <a:effectLst/>
              </a:rPr>
              <a:t>Laat je niet afleiden.</a:t>
            </a:r>
            <a:endParaRPr lang="nl-NL" sz="44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4858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774724"/>
            <a:ext cx="12192000" cy="1083276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Zie op Jezus. Hij de Weg, de Waarheid en het Leven</a:t>
            </a:r>
            <a:endParaRPr lang="nl-NL" b="1" dirty="0">
              <a:latin typeface="+mn-lt"/>
            </a:endParaRPr>
          </a:p>
        </p:txBody>
      </p:sp>
      <p:pic>
        <p:nvPicPr>
          <p:cNvPr id="2050" name="Picture 2" descr="http://www.pastoralehulpverleningjongeren.nl/wp-content/uploads/2012/12/Zie-op-Jezus-Hij-is-de-Weg-de-Waarheid-en-het-Leven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985" y="-57665"/>
            <a:ext cx="4160522" cy="590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7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271850"/>
            <a:ext cx="12192000" cy="6318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l-NL" sz="4400" b="1" i="0" dirty="0" smtClean="0">
                <a:solidFill>
                  <a:srgbClr val="000080"/>
                </a:solidFill>
                <a:effectLst/>
              </a:rPr>
              <a:t>‘Ik zal de wedloop blijven lopen,</a:t>
            </a:r>
            <a:endParaRPr lang="nl-NL" sz="4400" b="0" i="0" dirty="0" smtClean="0">
              <a:solidFill>
                <a:srgbClr val="000000"/>
              </a:solidFill>
              <a:effectLst/>
            </a:endParaRPr>
          </a:p>
          <a:p>
            <a:pPr algn="ctr" fontAlgn="base"/>
            <a:r>
              <a:rPr lang="nl-NL" sz="4400" b="1" i="0" dirty="0" smtClean="0">
                <a:solidFill>
                  <a:srgbClr val="000080"/>
                </a:solidFill>
                <a:effectLst/>
              </a:rPr>
              <a:t>mijn ogen op het doel gericht;</a:t>
            </a:r>
            <a:endParaRPr lang="nl-NL" sz="4400" b="0" i="0" dirty="0" smtClean="0">
              <a:solidFill>
                <a:srgbClr val="000000"/>
              </a:solidFill>
              <a:effectLst/>
            </a:endParaRPr>
          </a:p>
          <a:p>
            <a:pPr algn="ctr" fontAlgn="base"/>
            <a:r>
              <a:rPr lang="nl-NL" sz="4400" b="1" i="0" dirty="0" smtClean="0">
                <a:solidFill>
                  <a:srgbClr val="000080"/>
                </a:solidFill>
                <a:effectLst/>
              </a:rPr>
              <a:t>en ik zal altijd blijven hopen, </a:t>
            </a:r>
          </a:p>
          <a:p>
            <a:pPr algn="ctr" fontAlgn="base"/>
            <a:r>
              <a:rPr lang="nl-NL" sz="4400" b="1" i="0" dirty="0" smtClean="0">
                <a:solidFill>
                  <a:srgbClr val="000080"/>
                </a:solidFill>
                <a:effectLst/>
              </a:rPr>
              <a:t>dat er een prijs,</a:t>
            </a:r>
            <a:endParaRPr lang="nl-NL" sz="4400" b="0" i="0" dirty="0" smtClean="0">
              <a:solidFill>
                <a:srgbClr val="000000"/>
              </a:solidFill>
              <a:effectLst/>
            </a:endParaRPr>
          </a:p>
          <a:p>
            <a:pPr algn="ctr" fontAlgn="base"/>
            <a:r>
              <a:rPr lang="nl-NL" sz="4400" b="1" i="0" dirty="0" smtClean="0">
                <a:solidFill>
                  <a:srgbClr val="000080"/>
                </a:solidFill>
                <a:effectLst/>
              </a:rPr>
              <a:t>dat er een krans, </a:t>
            </a:r>
          </a:p>
          <a:p>
            <a:pPr algn="ctr" fontAlgn="base"/>
            <a:r>
              <a:rPr lang="nl-NL" sz="4400" b="1" i="0" dirty="0" smtClean="0">
                <a:solidFill>
                  <a:srgbClr val="000080"/>
                </a:solidFill>
                <a:effectLst/>
              </a:rPr>
              <a:t>dat er een kroon voor mij ligt…</a:t>
            </a:r>
            <a:endParaRPr lang="nl-NL" sz="4400" b="0" i="0" dirty="0" smtClean="0">
              <a:solidFill>
                <a:srgbClr val="000000"/>
              </a:solidFill>
              <a:effectLst/>
            </a:endParaRPr>
          </a:p>
          <a:p>
            <a:pPr algn="ctr" fontAlgn="base"/>
            <a:r>
              <a:rPr lang="nl-NL" sz="4400" b="1" i="0" dirty="0" smtClean="0">
                <a:solidFill>
                  <a:srgbClr val="000080"/>
                </a:solidFill>
                <a:effectLst/>
              </a:rPr>
              <a:t>Ik kijk naar Jezus, </a:t>
            </a:r>
          </a:p>
          <a:p>
            <a:pPr algn="ctr" fontAlgn="base"/>
            <a:r>
              <a:rPr lang="nl-NL" sz="4400" b="1" i="0" dirty="0" smtClean="0">
                <a:solidFill>
                  <a:srgbClr val="000080"/>
                </a:solidFill>
                <a:effectLst/>
              </a:rPr>
              <a:t>Die ons voorgaat;</a:t>
            </a:r>
            <a:endParaRPr lang="nl-NL" sz="4400" b="0" i="0" dirty="0" smtClean="0">
              <a:solidFill>
                <a:srgbClr val="000000"/>
              </a:solidFill>
              <a:effectLst/>
            </a:endParaRPr>
          </a:p>
          <a:p>
            <a:pPr algn="ctr" fontAlgn="base"/>
            <a:r>
              <a:rPr lang="nl-NL" sz="4400" b="1" i="0" dirty="0" smtClean="0">
                <a:solidFill>
                  <a:srgbClr val="000080"/>
                </a:solidFill>
                <a:effectLst/>
              </a:rPr>
              <a:t>Hij is het eind… en het begin.’</a:t>
            </a:r>
            <a:endParaRPr lang="nl-NL" sz="4400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820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774724"/>
            <a:ext cx="12192000" cy="1083276"/>
          </a:xfrm>
        </p:spPr>
        <p:txBody>
          <a:bodyPr>
            <a:normAutofit/>
          </a:bodyPr>
          <a:lstStyle/>
          <a:p>
            <a:pPr algn="ctr"/>
            <a:r>
              <a:rPr lang="nl-NL" sz="6000" b="1" dirty="0" smtClean="0">
                <a:solidFill>
                  <a:srgbClr val="C00000"/>
                </a:solidFill>
                <a:latin typeface="+mn-lt"/>
              </a:rPr>
              <a:t>Houd je ogen op het doel gericht</a:t>
            </a:r>
            <a:endParaRPr lang="nl-NL" sz="60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539" y="0"/>
            <a:ext cx="9178925" cy="592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50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3995351"/>
            <a:ext cx="12192000" cy="2862649"/>
          </a:xfrm>
        </p:spPr>
        <p:txBody>
          <a:bodyPr>
            <a:noAutofit/>
          </a:bodyPr>
          <a:lstStyle/>
          <a:p>
            <a:pPr algn="ctr" fontAlgn="base"/>
            <a:r>
              <a:rPr lang="nl-NL" sz="5400" b="1" dirty="0">
                <a:latin typeface="+mn-lt"/>
              </a:rPr>
              <a:t>Houd het oog gericht op Jezus,</a:t>
            </a:r>
            <a:br>
              <a:rPr lang="nl-NL" sz="5400" b="1" dirty="0">
                <a:latin typeface="+mn-lt"/>
              </a:rPr>
            </a:br>
            <a:r>
              <a:rPr lang="nl-NL" sz="5400" b="1" dirty="0">
                <a:latin typeface="+mn-lt"/>
              </a:rPr>
              <a:t>de Leidsman en </a:t>
            </a:r>
            <a:r>
              <a:rPr lang="nl-NL" sz="5400" b="1" dirty="0" err="1" smtClean="0">
                <a:latin typeface="+mn-lt"/>
              </a:rPr>
              <a:t>Voleinder</a:t>
            </a:r>
            <a:r>
              <a:rPr lang="nl-NL" sz="5400" b="1" dirty="0" smtClean="0">
                <a:latin typeface="+mn-lt"/>
              </a:rPr>
              <a:t/>
            </a:r>
            <a:br>
              <a:rPr lang="nl-NL" sz="5400" b="1" dirty="0" smtClean="0">
                <a:latin typeface="+mn-lt"/>
              </a:rPr>
            </a:br>
            <a:r>
              <a:rPr lang="nl-NL" sz="5400" b="1" dirty="0" smtClean="0">
                <a:latin typeface="+mn-lt"/>
              </a:rPr>
              <a:t> </a:t>
            </a:r>
            <a:r>
              <a:rPr lang="nl-NL" sz="5400" b="1" dirty="0">
                <a:latin typeface="+mn-lt"/>
              </a:rPr>
              <a:t>van het geloof </a:t>
            </a:r>
            <a:br>
              <a:rPr lang="nl-NL" sz="5400" b="1" dirty="0">
                <a:latin typeface="+mn-lt"/>
              </a:rPr>
            </a:br>
            <a:endParaRPr lang="nl-NL" sz="5400" b="1" dirty="0">
              <a:latin typeface="+mn-lt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-1" y="593124"/>
            <a:ext cx="1219200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nl-NL" sz="5400" b="1" i="0" dirty="0" smtClean="0">
                <a:solidFill>
                  <a:srgbClr val="800000"/>
                </a:solidFill>
                <a:effectLst/>
                <a:latin typeface="Calibri" panose="020F0502020204030204" pitchFamily="34" charset="0"/>
              </a:rPr>
              <a:t>Niet wat wij doen,</a:t>
            </a:r>
            <a:endParaRPr lang="nl-NL" sz="5400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 fontAlgn="base"/>
            <a:r>
              <a:rPr lang="nl-NL" sz="5400" b="1" i="0" dirty="0" smtClean="0">
                <a:solidFill>
                  <a:srgbClr val="800000"/>
                </a:solidFill>
                <a:effectLst/>
                <a:latin typeface="Calibri" panose="020F0502020204030204" pitchFamily="34" charset="0"/>
              </a:rPr>
              <a:t>maar wat Jezus voor ons heeft gedaan</a:t>
            </a:r>
            <a:endParaRPr lang="nl-NL" sz="5400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ctr" fontAlgn="base"/>
            <a:r>
              <a:rPr lang="nl-NL" sz="5400" b="1" i="0" dirty="0" smtClean="0">
                <a:solidFill>
                  <a:srgbClr val="800000"/>
                </a:solidFill>
                <a:effectLst/>
                <a:latin typeface="Calibri" panose="020F0502020204030204" pitchFamily="34" charset="0"/>
              </a:rPr>
              <a:t>is van het grootste belang!</a:t>
            </a:r>
            <a:endParaRPr lang="nl-NL" sz="5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65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774724"/>
            <a:ext cx="12192000" cy="1083276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Ga volhardend op de goede weg. Bemoedig elkaar.</a:t>
            </a:r>
            <a:endParaRPr lang="nl-NL" b="1" dirty="0">
              <a:latin typeface="+mn-lt"/>
            </a:endParaRPr>
          </a:p>
        </p:txBody>
      </p:sp>
      <p:pic>
        <p:nvPicPr>
          <p:cNvPr id="1031" name="Picture 7" descr="http://www.pastoralehulpverleningjongeren.nl/wp-content/uploads/2012/12/Ga-samen-volhardend-op-goede-weg-en-bemoedig-elkaar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789" y="0"/>
            <a:ext cx="6868421" cy="5774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0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774724"/>
            <a:ext cx="12192000" cy="1083276"/>
          </a:xfrm>
        </p:spPr>
        <p:txBody>
          <a:bodyPr/>
          <a:lstStyle/>
          <a:p>
            <a:pPr algn="ctr"/>
            <a:r>
              <a:rPr lang="nl-NL" b="1" dirty="0" smtClean="0">
                <a:solidFill>
                  <a:srgbClr val="C00000"/>
                </a:solidFill>
                <a:latin typeface="+mn-lt"/>
              </a:rPr>
              <a:t>Laat je aanmoedigen door de geloofsgetuigen</a:t>
            </a:r>
            <a:endParaRPr lang="nl-NL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1" y="461318"/>
            <a:ext cx="12178629" cy="515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2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0" y="5774724"/>
            <a:ext cx="12192000" cy="1083276"/>
          </a:xfrm>
        </p:spPr>
        <p:txBody>
          <a:bodyPr>
            <a:normAutofit fontScale="90000"/>
          </a:bodyPr>
          <a:lstStyle/>
          <a:p>
            <a:r>
              <a:rPr lang="nl-NL" b="1" dirty="0" smtClean="0">
                <a:latin typeface="+mn-lt"/>
              </a:rPr>
              <a:t>Wat moeten we afleggen in de loopbaan van het geloof?</a:t>
            </a:r>
            <a:endParaRPr lang="nl-NL" b="1" dirty="0">
              <a:latin typeface="+mn-lt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389" y="1"/>
            <a:ext cx="9071222" cy="577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4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192</Words>
  <Application>Microsoft Office PowerPoint</Application>
  <PresentationFormat>Breedbeeld</PresentationFormat>
  <Paragraphs>28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Waar moet je op letten in deze loopbaan?</vt:lpstr>
      <vt:lpstr>Ons geloof moet zich eerst  op het feit richten. Het gevoel komt meestal daarna.    </vt:lpstr>
      <vt:lpstr>Zie op Jezus. Hij de Weg, de Waarheid en het Leven</vt:lpstr>
      <vt:lpstr>PowerPoint-presentatie</vt:lpstr>
      <vt:lpstr>Houd je ogen op het doel gericht</vt:lpstr>
      <vt:lpstr>Houd het oog gericht op Jezus, de Leidsman en Voleinder  van het geloof  </vt:lpstr>
      <vt:lpstr>Ga volhardend op de goede weg. Bemoedig elkaar.</vt:lpstr>
      <vt:lpstr>Laat je aanmoedigen door de geloofsgetuigen</vt:lpstr>
      <vt:lpstr>Wat moeten we afleggen in de loopbaan van het geloof?</vt:lpstr>
      <vt:lpstr>Heb je een helder doel en een goede koers voor ogen?</vt:lpstr>
      <vt:lpstr>Hoe kun je het heerlijke einddoel bereiken?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Zie op Jezus. Hij de Weg, de Waarheid en het Leven</dc:title>
  <dc:creator>Jan</dc:creator>
  <cp:lastModifiedBy>Jan</cp:lastModifiedBy>
  <cp:revision>7</cp:revision>
  <dcterms:created xsi:type="dcterms:W3CDTF">2015-03-25T20:28:01Z</dcterms:created>
  <dcterms:modified xsi:type="dcterms:W3CDTF">2015-03-25T21:11:52Z</dcterms:modified>
</cp:coreProperties>
</file>