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59" r:id="rId5"/>
    <p:sldId id="265" r:id="rId6"/>
    <p:sldId id="258" r:id="rId7"/>
    <p:sldId id="260" r:id="rId8"/>
    <p:sldId id="262" r:id="rId9"/>
    <p:sldId id="263" r:id="rId10"/>
    <p:sldId id="264" r:id="rId11"/>
    <p:sldId id="269" r:id="rId12"/>
    <p:sldId id="267" r:id="rId13"/>
    <p:sldId id="268" r:id="rId14"/>
    <p:sldId id="274" r:id="rId15"/>
    <p:sldId id="272" r:id="rId16"/>
    <p:sldId id="266" r:id="rId17"/>
    <p:sldId id="270"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18" d="100"/>
          <a:sy n="118" d="100"/>
        </p:scale>
        <p:origin x="25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9F49394-0F13-4C45-9ED8-38903871E5E4}" type="datetimeFigureOut">
              <a:rPr lang="nl-NL" smtClean="0"/>
              <a:t>12-5-2015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E6CECC-E22F-4508-BF34-3391558569B2}" type="slidenum">
              <a:rPr lang="nl-NL" smtClean="0"/>
              <a:t>‹nr.›</a:t>
            </a:fld>
            <a:endParaRPr lang="nl-NL"/>
          </a:p>
        </p:txBody>
      </p:sp>
    </p:spTree>
    <p:extLst>
      <p:ext uri="{BB962C8B-B14F-4D97-AF65-F5344CB8AC3E}">
        <p14:creationId xmlns:p14="http://schemas.microsoft.com/office/powerpoint/2010/main" val="9064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9F49394-0F13-4C45-9ED8-38903871E5E4}" type="datetimeFigureOut">
              <a:rPr lang="nl-NL" smtClean="0"/>
              <a:t>12-5-2015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E6CECC-E22F-4508-BF34-3391558569B2}" type="slidenum">
              <a:rPr lang="nl-NL" smtClean="0"/>
              <a:t>‹nr.›</a:t>
            </a:fld>
            <a:endParaRPr lang="nl-NL"/>
          </a:p>
        </p:txBody>
      </p:sp>
    </p:spTree>
    <p:extLst>
      <p:ext uri="{BB962C8B-B14F-4D97-AF65-F5344CB8AC3E}">
        <p14:creationId xmlns:p14="http://schemas.microsoft.com/office/powerpoint/2010/main" val="412934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9F49394-0F13-4C45-9ED8-38903871E5E4}" type="datetimeFigureOut">
              <a:rPr lang="nl-NL" smtClean="0"/>
              <a:t>12-5-2015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E6CECC-E22F-4508-BF34-3391558569B2}" type="slidenum">
              <a:rPr lang="nl-NL" smtClean="0"/>
              <a:t>‹nr.›</a:t>
            </a:fld>
            <a:endParaRPr lang="nl-NL"/>
          </a:p>
        </p:txBody>
      </p:sp>
    </p:spTree>
    <p:extLst>
      <p:ext uri="{BB962C8B-B14F-4D97-AF65-F5344CB8AC3E}">
        <p14:creationId xmlns:p14="http://schemas.microsoft.com/office/powerpoint/2010/main" val="234573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9F49394-0F13-4C45-9ED8-38903871E5E4}" type="datetimeFigureOut">
              <a:rPr lang="nl-NL" smtClean="0"/>
              <a:t>12-5-2015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E6CECC-E22F-4508-BF34-3391558569B2}" type="slidenum">
              <a:rPr lang="nl-NL" smtClean="0"/>
              <a:t>‹nr.›</a:t>
            </a:fld>
            <a:endParaRPr lang="nl-NL"/>
          </a:p>
        </p:txBody>
      </p:sp>
    </p:spTree>
    <p:extLst>
      <p:ext uri="{BB962C8B-B14F-4D97-AF65-F5344CB8AC3E}">
        <p14:creationId xmlns:p14="http://schemas.microsoft.com/office/powerpoint/2010/main" val="105551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9F49394-0F13-4C45-9ED8-38903871E5E4}" type="datetimeFigureOut">
              <a:rPr lang="nl-NL" smtClean="0"/>
              <a:t>12-5-2015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E6CECC-E22F-4508-BF34-3391558569B2}" type="slidenum">
              <a:rPr lang="nl-NL" smtClean="0"/>
              <a:t>‹nr.›</a:t>
            </a:fld>
            <a:endParaRPr lang="nl-NL"/>
          </a:p>
        </p:txBody>
      </p:sp>
    </p:spTree>
    <p:extLst>
      <p:ext uri="{BB962C8B-B14F-4D97-AF65-F5344CB8AC3E}">
        <p14:creationId xmlns:p14="http://schemas.microsoft.com/office/powerpoint/2010/main" val="327351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9F49394-0F13-4C45-9ED8-38903871E5E4}" type="datetimeFigureOut">
              <a:rPr lang="nl-NL" smtClean="0"/>
              <a:t>12-5-2015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E6CECC-E22F-4508-BF34-3391558569B2}" type="slidenum">
              <a:rPr lang="nl-NL" smtClean="0"/>
              <a:t>‹nr.›</a:t>
            </a:fld>
            <a:endParaRPr lang="nl-NL"/>
          </a:p>
        </p:txBody>
      </p:sp>
    </p:spTree>
    <p:extLst>
      <p:ext uri="{BB962C8B-B14F-4D97-AF65-F5344CB8AC3E}">
        <p14:creationId xmlns:p14="http://schemas.microsoft.com/office/powerpoint/2010/main" val="37236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9F49394-0F13-4C45-9ED8-38903871E5E4}" type="datetimeFigureOut">
              <a:rPr lang="nl-NL" smtClean="0"/>
              <a:t>12-5-2015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DE6CECC-E22F-4508-BF34-3391558569B2}" type="slidenum">
              <a:rPr lang="nl-NL" smtClean="0"/>
              <a:t>‹nr.›</a:t>
            </a:fld>
            <a:endParaRPr lang="nl-NL"/>
          </a:p>
        </p:txBody>
      </p:sp>
    </p:spTree>
    <p:extLst>
      <p:ext uri="{BB962C8B-B14F-4D97-AF65-F5344CB8AC3E}">
        <p14:creationId xmlns:p14="http://schemas.microsoft.com/office/powerpoint/2010/main" val="322320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9F49394-0F13-4C45-9ED8-38903871E5E4}" type="datetimeFigureOut">
              <a:rPr lang="nl-NL" smtClean="0"/>
              <a:t>12-5-2015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DE6CECC-E22F-4508-BF34-3391558569B2}" type="slidenum">
              <a:rPr lang="nl-NL" smtClean="0"/>
              <a:t>‹nr.›</a:t>
            </a:fld>
            <a:endParaRPr lang="nl-NL"/>
          </a:p>
        </p:txBody>
      </p:sp>
    </p:spTree>
    <p:extLst>
      <p:ext uri="{BB962C8B-B14F-4D97-AF65-F5344CB8AC3E}">
        <p14:creationId xmlns:p14="http://schemas.microsoft.com/office/powerpoint/2010/main" val="238238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9F49394-0F13-4C45-9ED8-38903871E5E4}" type="datetimeFigureOut">
              <a:rPr lang="nl-NL" smtClean="0"/>
              <a:t>12-5-2015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DE6CECC-E22F-4508-BF34-3391558569B2}" type="slidenum">
              <a:rPr lang="nl-NL" smtClean="0"/>
              <a:t>‹nr.›</a:t>
            </a:fld>
            <a:endParaRPr lang="nl-NL"/>
          </a:p>
        </p:txBody>
      </p:sp>
    </p:spTree>
    <p:extLst>
      <p:ext uri="{BB962C8B-B14F-4D97-AF65-F5344CB8AC3E}">
        <p14:creationId xmlns:p14="http://schemas.microsoft.com/office/powerpoint/2010/main" val="115240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9F49394-0F13-4C45-9ED8-38903871E5E4}" type="datetimeFigureOut">
              <a:rPr lang="nl-NL" smtClean="0"/>
              <a:t>12-5-2015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E6CECC-E22F-4508-BF34-3391558569B2}" type="slidenum">
              <a:rPr lang="nl-NL" smtClean="0"/>
              <a:t>‹nr.›</a:t>
            </a:fld>
            <a:endParaRPr lang="nl-NL"/>
          </a:p>
        </p:txBody>
      </p:sp>
    </p:spTree>
    <p:extLst>
      <p:ext uri="{BB962C8B-B14F-4D97-AF65-F5344CB8AC3E}">
        <p14:creationId xmlns:p14="http://schemas.microsoft.com/office/powerpoint/2010/main" val="202421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9F49394-0F13-4C45-9ED8-38903871E5E4}" type="datetimeFigureOut">
              <a:rPr lang="nl-NL" smtClean="0"/>
              <a:t>12-5-2015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E6CECC-E22F-4508-BF34-3391558569B2}" type="slidenum">
              <a:rPr lang="nl-NL" smtClean="0"/>
              <a:t>‹nr.›</a:t>
            </a:fld>
            <a:endParaRPr lang="nl-NL"/>
          </a:p>
        </p:txBody>
      </p:sp>
    </p:spTree>
    <p:extLst>
      <p:ext uri="{BB962C8B-B14F-4D97-AF65-F5344CB8AC3E}">
        <p14:creationId xmlns:p14="http://schemas.microsoft.com/office/powerpoint/2010/main" val="40207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49394-0F13-4C45-9ED8-38903871E5E4}" type="datetimeFigureOut">
              <a:rPr lang="nl-NL" smtClean="0"/>
              <a:t>12-5-2015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6CECC-E22F-4508-BF34-3391558569B2}" type="slidenum">
              <a:rPr lang="nl-NL" smtClean="0"/>
              <a:t>‹nr.›</a:t>
            </a:fld>
            <a:endParaRPr lang="nl-NL"/>
          </a:p>
        </p:txBody>
      </p:sp>
    </p:spTree>
    <p:extLst>
      <p:ext uri="{BB962C8B-B14F-4D97-AF65-F5344CB8AC3E}">
        <p14:creationId xmlns:p14="http://schemas.microsoft.com/office/powerpoint/2010/main" val="2236824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517" y="0"/>
            <a:ext cx="8114963" cy="5703479"/>
          </a:xfrm>
          <a:prstGeom prst="rect">
            <a:avLst/>
          </a:prstGeom>
        </p:spPr>
      </p:pic>
      <p:sp>
        <p:nvSpPr>
          <p:cNvPr id="6" name="Titel 5"/>
          <p:cNvSpPr>
            <a:spLocks noGrp="1"/>
          </p:cNvSpPr>
          <p:nvPr>
            <p:ph type="title"/>
          </p:nvPr>
        </p:nvSpPr>
        <p:spPr>
          <a:xfrm>
            <a:off x="0" y="6303696"/>
            <a:ext cx="12191999" cy="554304"/>
          </a:xfrm>
        </p:spPr>
        <p:txBody>
          <a:bodyPr>
            <a:noAutofit/>
          </a:bodyPr>
          <a:lstStyle/>
          <a:p>
            <a:pPr algn="ctr" fontAlgn="base"/>
            <a:r>
              <a:rPr lang="nl-NL" sz="4200" b="1" dirty="0">
                <a:latin typeface="+mn-lt"/>
              </a:rPr>
              <a:t>Het licht zal de duisternis verdrijven, en de waarheid de </a:t>
            </a:r>
            <a:r>
              <a:rPr lang="nl-NL" sz="4200" b="1" dirty="0" smtClean="0">
                <a:latin typeface="+mn-lt"/>
              </a:rPr>
              <a:t>leugen. Dit leidt </a:t>
            </a:r>
            <a:r>
              <a:rPr lang="nl-NL" sz="4200" b="1" dirty="0">
                <a:latin typeface="+mn-lt"/>
              </a:rPr>
              <a:t>tot geestelijk herstel</a:t>
            </a:r>
            <a:br>
              <a:rPr lang="nl-NL" sz="4200" b="1" dirty="0">
                <a:latin typeface="+mn-lt"/>
              </a:rPr>
            </a:br>
            <a:endParaRPr lang="nl-NL" sz="4200" b="1" dirty="0">
              <a:latin typeface="+mn-lt"/>
            </a:endParaRPr>
          </a:p>
        </p:txBody>
      </p:sp>
    </p:spTree>
    <p:extLst>
      <p:ext uri="{BB962C8B-B14F-4D97-AF65-F5344CB8AC3E}">
        <p14:creationId xmlns:p14="http://schemas.microsoft.com/office/powerpoint/2010/main" val="27142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7104" y="1"/>
            <a:ext cx="11984305" cy="7216426"/>
          </a:xfrm>
          <a:prstGeom prst="rect">
            <a:avLst/>
          </a:prstGeom>
        </p:spPr>
        <p:txBody>
          <a:bodyPr wrap="square">
            <a:spAutoFit/>
          </a:bodyPr>
          <a:lstStyle/>
          <a:p>
            <a:pPr fontAlgn="base"/>
            <a:r>
              <a:rPr lang="nl-NL" sz="3200" b="1" i="0" dirty="0" smtClean="0">
                <a:solidFill>
                  <a:srgbClr val="000000"/>
                </a:solidFill>
                <a:effectLst/>
              </a:rPr>
              <a:t>Neil Anderson noemt tien manieren waarop je jezelf misleidend en verkeerd kunt beschermen of verdedigen tegen pijn, afwijzing verwerping. Ik geef hieronder en hierna de door hem opgestelde lijst door:  </a:t>
            </a:r>
          </a:p>
          <a:p>
            <a:pPr marL="742950" indent="-742950" fontAlgn="base">
              <a:buAutoNum type="arabicPeriod"/>
            </a:pPr>
            <a:r>
              <a:rPr lang="nl-NL" sz="4400" b="1" i="0" dirty="0" smtClean="0">
                <a:solidFill>
                  <a:srgbClr val="993300"/>
                </a:solidFill>
                <a:effectLst/>
              </a:rPr>
              <a:t>Ontkenning van de werkelijkheid</a:t>
            </a:r>
          </a:p>
          <a:p>
            <a:pPr fontAlgn="base"/>
            <a:r>
              <a:rPr lang="nl-NL" sz="4400" b="1" i="0" dirty="0" smtClean="0">
                <a:solidFill>
                  <a:srgbClr val="993300"/>
                </a:solidFill>
                <a:effectLst/>
              </a:rPr>
              <a:t>      (bewust of onbewust).</a:t>
            </a:r>
          </a:p>
          <a:p>
            <a:pPr fontAlgn="base"/>
            <a:r>
              <a:rPr lang="nl-NL" sz="4400" b="1" i="0" dirty="0" smtClean="0">
                <a:solidFill>
                  <a:srgbClr val="000000"/>
                </a:solidFill>
                <a:effectLst/>
              </a:rPr>
              <a:t>2.  Fantasie </a:t>
            </a:r>
          </a:p>
          <a:p>
            <a:pPr fontAlgn="base"/>
            <a:r>
              <a:rPr lang="nl-NL" sz="4400" b="1" i="0" dirty="0" smtClean="0">
                <a:solidFill>
                  <a:srgbClr val="000000"/>
                </a:solidFill>
                <a:effectLst/>
              </a:rPr>
              <a:t>     (vlucht uit de realiteit door dagdromen, TV of      film kijken, luisteren naar muziek, spelen met computer of videospelletjes, misbruik van drugs, medicatie of alcohol.</a:t>
            </a:r>
          </a:p>
          <a:p>
            <a:pPr fontAlgn="base"/>
            <a:endParaRPr lang="nl-NL" b="0" i="0" dirty="0">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1769743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29472" y="64736"/>
            <a:ext cx="11984305" cy="6856916"/>
          </a:xfrm>
          <a:prstGeom prst="rect">
            <a:avLst/>
          </a:prstGeom>
        </p:spPr>
        <p:txBody>
          <a:bodyPr wrap="square">
            <a:spAutoFit/>
          </a:bodyPr>
          <a:lstStyle/>
          <a:p>
            <a:pPr fontAlgn="base"/>
            <a:r>
              <a:rPr lang="nl-NL" sz="4400" b="1" i="0" dirty="0" smtClean="0">
                <a:solidFill>
                  <a:srgbClr val="000000"/>
                </a:solidFill>
                <a:effectLst/>
              </a:rPr>
              <a:t>3. Emotioneel isolement </a:t>
            </a:r>
          </a:p>
          <a:p>
            <a:pPr fontAlgn="base"/>
            <a:r>
              <a:rPr lang="nl-NL" sz="4400" b="1" i="0" dirty="0" smtClean="0">
                <a:solidFill>
                  <a:srgbClr val="000000"/>
                </a:solidFill>
                <a:effectLst/>
              </a:rPr>
              <a:t>   (zich terugtrekken van mensen of hen op afstand houden om verwerping te vermijden)</a:t>
            </a:r>
          </a:p>
          <a:p>
            <a:pPr fontAlgn="base"/>
            <a:endParaRPr lang="nl-NL" sz="1400" b="1" i="0" dirty="0" smtClean="0">
              <a:solidFill>
                <a:srgbClr val="993300"/>
              </a:solidFill>
              <a:effectLst/>
            </a:endParaRPr>
          </a:p>
          <a:p>
            <a:pPr fontAlgn="base"/>
            <a:r>
              <a:rPr lang="nl-NL" sz="4400" b="1" i="0" dirty="0" smtClean="0">
                <a:solidFill>
                  <a:srgbClr val="993300"/>
                </a:solidFill>
                <a:effectLst/>
              </a:rPr>
              <a:t>4. Regressie </a:t>
            </a:r>
          </a:p>
          <a:p>
            <a:pPr fontAlgn="base"/>
            <a:r>
              <a:rPr lang="nl-NL" sz="4400" b="1" dirty="0">
                <a:solidFill>
                  <a:srgbClr val="993300"/>
                </a:solidFill>
              </a:rPr>
              <a:t> </a:t>
            </a:r>
            <a:r>
              <a:rPr lang="nl-NL" sz="4400" b="1" dirty="0" smtClean="0">
                <a:solidFill>
                  <a:srgbClr val="993300"/>
                </a:solidFill>
              </a:rPr>
              <a:t>  </a:t>
            </a:r>
            <a:r>
              <a:rPr lang="nl-NL" sz="4400" b="1" i="0" dirty="0" smtClean="0">
                <a:solidFill>
                  <a:srgbClr val="993300"/>
                </a:solidFill>
                <a:effectLst/>
              </a:rPr>
              <a:t>(zich terugtrekken in minder bedreigende tijden).</a:t>
            </a:r>
          </a:p>
          <a:p>
            <a:pPr fontAlgn="base"/>
            <a:endParaRPr lang="nl-NL" sz="1400" b="1" i="0" dirty="0" smtClean="0">
              <a:solidFill>
                <a:srgbClr val="000000"/>
              </a:solidFill>
              <a:effectLst/>
            </a:endParaRPr>
          </a:p>
          <a:p>
            <a:pPr fontAlgn="base"/>
            <a:r>
              <a:rPr lang="nl-NL" sz="4400" b="1" i="0" dirty="0" smtClean="0">
                <a:solidFill>
                  <a:srgbClr val="000000"/>
                </a:solidFill>
                <a:effectLst/>
              </a:rPr>
              <a:t>5. Misplaatste boosheid </a:t>
            </a:r>
          </a:p>
          <a:p>
            <a:pPr fontAlgn="base"/>
            <a:r>
              <a:rPr lang="nl-NL" sz="4400" b="1" i="0" dirty="0" smtClean="0">
                <a:solidFill>
                  <a:srgbClr val="000000"/>
                </a:solidFill>
                <a:effectLst/>
              </a:rPr>
              <a:t>   (frustraties op onschuldige mensen afreageren).</a:t>
            </a:r>
          </a:p>
          <a:p>
            <a:pPr fontAlgn="base"/>
            <a:endParaRPr lang="nl-NL" sz="1400" b="1" i="0" dirty="0" smtClean="0">
              <a:solidFill>
                <a:srgbClr val="993300"/>
              </a:solidFill>
              <a:effectLst/>
            </a:endParaRPr>
          </a:p>
          <a:p>
            <a:pPr fontAlgn="base"/>
            <a:r>
              <a:rPr lang="nl-NL" sz="4400" b="1" i="0" dirty="0" smtClean="0">
                <a:solidFill>
                  <a:srgbClr val="993300"/>
                </a:solidFill>
                <a:effectLst/>
              </a:rPr>
              <a:t>6. Projectie   (aan anderen toeschrijven </a:t>
            </a:r>
          </a:p>
          <a:p>
            <a:pPr fontAlgn="base"/>
            <a:r>
              <a:rPr lang="nl-NL" sz="4400" b="1" dirty="0">
                <a:solidFill>
                  <a:srgbClr val="993300"/>
                </a:solidFill>
              </a:rPr>
              <a:t> </a:t>
            </a:r>
            <a:r>
              <a:rPr lang="nl-NL" sz="4400" b="1" dirty="0" smtClean="0">
                <a:solidFill>
                  <a:srgbClr val="993300"/>
                </a:solidFill>
              </a:rPr>
              <a:t>                       </a:t>
            </a:r>
            <a:r>
              <a:rPr lang="nl-NL" sz="4400" b="1" i="0" dirty="0" smtClean="0">
                <a:solidFill>
                  <a:srgbClr val="993300"/>
                </a:solidFill>
                <a:effectLst/>
              </a:rPr>
              <a:t>wat onaanvaardbaar is voor jezelf).</a:t>
            </a:r>
            <a:endParaRPr lang="nl-NL" sz="4400" b="1" i="0" dirty="0" smtClean="0">
              <a:solidFill>
                <a:srgbClr val="993300"/>
              </a:solidFill>
              <a:effectLst/>
            </a:endParaRPr>
          </a:p>
        </p:txBody>
      </p:sp>
    </p:spTree>
    <p:extLst>
      <p:ext uri="{BB962C8B-B14F-4D97-AF65-F5344CB8AC3E}">
        <p14:creationId xmlns:p14="http://schemas.microsoft.com/office/powerpoint/2010/main" val="106167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39865" y="72828"/>
            <a:ext cx="11765819" cy="6921653"/>
          </a:xfrm>
          <a:prstGeom prst="rect">
            <a:avLst/>
          </a:prstGeom>
        </p:spPr>
        <p:txBody>
          <a:bodyPr wrap="square">
            <a:spAutoFit/>
          </a:bodyPr>
          <a:lstStyle/>
          <a:p>
            <a:r>
              <a:rPr lang="nl-NL" sz="4400" b="1" dirty="0" smtClean="0"/>
              <a:t>7. Rationalisatie </a:t>
            </a:r>
          </a:p>
          <a:p>
            <a:r>
              <a:rPr lang="nl-NL" sz="4400" b="1" dirty="0" smtClean="0"/>
              <a:t>    (voor mijn eigen tekortkomingen</a:t>
            </a:r>
          </a:p>
          <a:p>
            <a:r>
              <a:rPr lang="nl-NL" sz="4400" b="1" dirty="0"/>
              <a:t> </a:t>
            </a:r>
            <a:r>
              <a:rPr lang="nl-NL" sz="4400" b="1" dirty="0" smtClean="0"/>
              <a:t>     excuses  gebruiken).</a:t>
            </a:r>
          </a:p>
          <a:p>
            <a:endParaRPr lang="nl-NL" sz="1100" b="1" dirty="0" smtClean="0">
              <a:solidFill>
                <a:srgbClr val="993300"/>
              </a:solidFill>
            </a:endParaRPr>
          </a:p>
          <a:p>
            <a:r>
              <a:rPr lang="nl-NL" sz="4400" b="1" dirty="0" smtClean="0">
                <a:solidFill>
                  <a:srgbClr val="993300"/>
                </a:solidFill>
              </a:rPr>
              <a:t>8. Liegen (zichzelf beschermen door bedrog).</a:t>
            </a:r>
          </a:p>
          <a:p>
            <a:endParaRPr lang="nl-NL" sz="1400" b="1" dirty="0" smtClean="0">
              <a:solidFill>
                <a:srgbClr val="993300"/>
              </a:solidFill>
            </a:endParaRPr>
          </a:p>
          <a:p>
            <a:r>
              <a:rPr lang="nl-NL" sz="4400" b="1" dirty="0" smtClean="0"/>
              <a:t>9. Jezelf en anderen beschuldigen</a:t>
            </a:r>
            <a:endParaRPr lang="nl-NL" sz="1400" b="1" dirty="0" smtClean="0"/>
          </a:p>
          <a:p>
            <a:r>
              <a:rPr lang="nl-NL" sz="4400" b="1" dirty="0" smtClean="0"/>
              <a:t>    (wanneer jij of anderen</a:t>
            </a:r>
          </a:p>
          <a:p>
            <a:r>
              <a:rPr lang="nl-NL" sz="4400" b="1" dirty="0"/>
              <a:t> </a:t>
            </a:r>
            <a:r>
              <a:rPr lang="nl-NL" sz="4400" b="1" dirty="0" smtClean="0"/>
              <a:t>     niet verantwoordelijk zijn).</a:t>
            </a:r>
          </a:p>
          <a:p>
            <a:endParaRPr lang="nl-NL" sz="1100" b="1" dirty="0" smtClean="0">
              <a:solidFill>
                <a:srgbClr val="993300"/>
              </a:solidFill>
            </a:endParaRPr>
          </a:p>
          <a:p>
            <a:r>
              <a:rPr lang="nl-NL" sz="4400" b="1" dirty="0" smtClean="0">
                <a:solidFill>
                  <a:srgbClr val="993300"/>
                </a:solidFill>
              </a:rPr>
              <a:t>10. Hypocrisie </a:t>
            </a:r>
          </a:p>
          <a:p>
            <a:r>
              <a:rPr lang="nl-NL" sz="4400" b="1" dirty="0" smtClean="0">
                <a:solidFill>
                  <a:srgbClr val="993300"/>
                </a:solidFill>
              </a:rPr>
              <a:t>(een verkeerde indruk wekken).</a:t>
            </a:r>
            <a:endParaRPr lang="nl-NL" sz="4400" b="1" dirty="0">
              <a:solidFill>
                <a:srgbClr val="993300"/>
              </a:solidFill>
            </a:endParaRPr>
          </a:p>
        </p:txBody>
      </p:sp>
    </p:spTree>
    <p:extLst>
      <p:ext uri="{BB962C8B-B14F-4D97-AF65-F5344CB8AC3E}">
        <p14:creationId xmlns:p14="http://schemas.microsoft.com/office/powerpoint/2010/main" val="2640794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631179"/>
            <a:ext cx="11879109" cy="5478423"/>
          </a:xfrm>
          <a:prstGeom prst="rect">
            <a:avLst/>
          </a:prstGeom>
        </p:spPr>
        <p:txBody>
          <a:bodyPr wrap="square">
            <a:spAutoFit/>
          </a:bodyPr>
          <a:lstStyle/>
          <a:p>
            <a:pPr algn="ctr"/>
            <a:r>
              <a:rPr lang="nl-NL" sz="4400" b="1" dirty="0" smtClean="0"/>
              <a:t>Toets jezelf aan deze lijst van Anderson. </a:t>
            </a:r>
          </a:p>
          <a:p>
            <a:pPr marL="571500" indent="-571500" algn="ctr">
              <a:buFontTx/>
              <a:buChar char="-"/>
            </a:pPr>
            <a:endParaRPr lang="nl-NL" sz="1400" b="1" dirty="0" smtClean="0">
              <a:solidFill>
                <a:srgbClr val="993300"/>
              </a:solidFill>
            </a:endParaRPr>
          </a:p>
          <a:p>
            <a:pPr marL="571500" indent="-571500" algn="ctr">
              <a:buFontTx/>
              <a:buChar char="-"/>
            </a:pPr>
            <a:r>
              <a:rPr lang="nl-NL" sz="4400" b="1" dirty="0" smtClean="0">
                <a:solidFill>
                  <a:srgbClr val="993300"/>
                </a:solidFill>
              </a:rPr>
              <a:t>Welke van de genoemde zaken gelden voor jou in mindere of meerdere mate?</a:t>
            </a:r>
          </a:p>
          <a:p>
            <a:pPr marL="571500" indent="-571500" algn="ctr">
              <a:buFontTx/>
              <a:buChar char="-"/>
            </a:pPr>
            <a:endParaRPr lang="nl-NL" sz="1400" b="1" dirty="0" smtClean="0">
              <a:solidFill>
                <a:srgbClr val="993300"/>
              </a:solidFill>
            </a:endParaRPr>
          </a:p>
          <a:p>
            <a:pPr marL="571500" indent="-571500" algn="ctr">
              <a:buFontTx/>
              <a:buChar char="-"/>
            </a:pPr>
            <a:r>
              <a:rPr lang="nl-NL" sz="4400" b="1" dirty="0" smtClean="0"/>
              <a:t>Nummer ze straks in het groepje in volgorde van belangrijkheid.</a:t>
            </a:r>
            <a:endParaRPr lang="nl-NL" sz="1400" b="1" dirty="0" smtClean="0"/>
          </a:p>
          <a:p>
            <a:pPr algn="ctr"/>
            <a:endParaRPr lang="nl-NL" sz="1400" b="1" dirty="0" smtClean="0"/>
          </a:p>
          <a:p>
            <a:pPr algn="ctr"/>
            <a:r>
              <a:rPr lang="nl-NL" sz="4400" b="1" dirty="0" smtClean="0"/>
              <a:t>- Wat het meest voor je geldt, is voor jou dan nummer 1.</a:t>
            </a:r>
            <a:endParaRPr lang="nl-NL" sz="4400" b="1" dirty="0"/>
          </a:p>
        </p:txBody>
      </p:sp>
    </p:spTree>
    <p:extLst>
      <p:ext uri="{BB962C8B-B14F-4D97-AF65-F5344CB8AC3E}">
        <p14:creationId xmlns:p14="http://schemas.microsoft.com/office/powerpoint/2010/main" val="910007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4887056"/>
            <a:ext cx="12192000" cy="1970945"/>
          </a:xfrm>
        </p:spPr>
        <p:txBody>
          <a:bodyPr>
            <a:normAutofit fontScale="90000"/>
          </a:bodyPr>
          <a:lstStyle/>
          <a:p>
            <a:pPr algn="ctr"/>
            <a:r>
              <a:rPr lang="nl-NL" sz="3800" b="1" dirty="0" smtClean="0">
                <a:latin typeface="+mn-lt"/>
              </a:rPr>
              <a:t>Wang </a:t>
            </a:r>
            <a:r>
              <a:rPr lang="nl-NL" sz="3800" b="1" dirty="0" err="1" smtClean="0">
                <a:latin typeface="+mn-lt"/>
              </a:rPr>
              <a:t>MingDao</a:t>
            </a:r>
            <a:r>
              <a:rPr lang="nl-NL" sz="3800" b="1" dirty="0" smtClean="0">
                <a:latin typeface="+mn-lt"/>
              </a:rPr>
              <a:t> na meer dan 22 jaar gevangenschap: </a:t>
            </a:r>
            <a:br>
              <a:rPr lang="nl-NL" sz="3800" b="1" dirty="0" smtClean="0">
                <a:latin typeface="+mn-lt"/>
              </a:rPr>
            </a:br>
            <a:r>
              <a:rPr lang="nl-NL" sz="3800" b="1" dirty="0" smtClean="0">
                <a:solidFill>
                  <a:srgbClr val="993300"/>
                </a:solidFill>
                <a:latin typeface="+mn-lt"/>
              </a:rPr>
              <a:t>‘Ik was een bangerik. Dat wist ik maar al te goed.’ </a:t>
            </a:r>
            <a:r>
              <a:rPr lang="nl-NL" sz="3800" b="1" dirty="0" smtClean="0">
                <a:latin typeface="+mn-lt"/>
              </a:rPr>
              <a:t/>
            </a:r>
            <a:br>
              <a:rPr lang="nl-NL" sz="3800" b="1" dirty="0" smtClean="0">
                <a:latin typeface="+mn-lt"/>
              </a:rPr>
            </a:br>
            <a:r>
              <a:rPr lang="nl-NL" sz="3800" b="1" dirty="0" smtClean="0">
                <a:latin typeface="+mn-lt"/>
              </a:rPr>
              <a:t>‘Nu is er nog maar Eén Die ik vrees: God. Zolang ik niet </a:t>
            </a:r>
            <a:br>
              <a:rPr lang="nl-NL" sz="3800" b="1" dirty="0" smtClean="0">
                <a:latin typeface="+mn-lt"/>
              </a:rPr>
            </a:br>
            <a:r>
              <a:rPr lang="nl-NL" sz="3800" b="1" dirty="0" smtClean="0">
                <a:latin typeface="+mn-lt"/>
              </a:rPr>
              <a:t>tegen God zondig en Hem trouw blijf, heb ik niets te vrezen.</a:t>
            </a:r>
            <a:endParaRPr lang="nl-NL" sz="3800" b="1" dirty="0">
              <a:latin typeface="+mn-lt"/>
            </a:endParaRPr>
          </a:p>
        </p:txBody>
      </p:sp>
      <p:pic>
        <p:nvPicPr>
          <p:cNvPr id="6146" name="Picture 2" descr="http://www.pastoralehulpverleningjongeren.nl/wp-content/uploads/2011/09/Hij-was-na-vele-jaren-gevangenschap-nog-fris-en-vurig-in-het-geloof.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969" y="0"/>
            <a:ext cx="8076062" cy="488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315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94209" y="372233"/>
            <a:ext cx="11887200" cy="5899094"/>
          </a:xfrm>
          <a:prstGeom prst="rect">
            <a:avLst/>
          </a:prstGeom>
        </p:spPr>
        <p:txBody>
          <a:bodyPr wrap="square">
            <a:spAutoFit/>
          </a:bodyPr>
          <a:lstStyle/>
          <a:p>
            <a:pPr algn="ctr"/>
            <a:r>
              <a:rPr lang="nl-NL" sz="4800" b="1" dirty="0" smtClean="0"/>
              <a:t>Iemand vroeg aan een kleine jongen</a:t>
            </a:r>
          </a:p>
          <a:p>
            <a:pPr algn="ctr"/>
            <a:r>
              <a:rPr lang="nl-NL" sz="4800" b="1" dirty="0" smtClean="0"/>
              <a:t> die in het donker helemaal alleen</a:t>
            </a:r>
          </a:p>
          <a:p>
            <a:pPr algn="ctr"/>
            <a:r>
              <a:rPr lang="nl-NL" sz="4800" b="1" dirty="0" smtClean="0"/>
              <a:t> in een grote treincoupé reisde: </a:t>
            </a:r>
          </a:p>
          <a:p>
            <a:pPr algn="ctr"/>
            <a:endParaRPr lang="nl-NL" sz="1400" b="1" dirty="0" smtClean="0"/>
          </a:p>
          <a:p>
            <a:pPr algn="ctr"/>
            <a:r>
              <a:rPr lang="nl-NL" sz="4800" b="1" dirty="0" smtClean="0">
                <a:solidFill>
                  <a:srgbClr val="993300"/>
                </a:solidFill>
              </a:rPr>
              <a:t>‘Ben je niet bang </a:t>
            </a:r>
          </a:p>
          <a:p>
            <a:pPr algn="ctr"/>
            <a:r>
              <a:rPr lang="nl-NL" sz="4800" b="1" dirty="0" smtClean="0">
                <a:solidFill>
                  <a:srgbClr val="993300"/>
                </a:solidFill>
              </a:rPr>
              <a:t>om hier helemaal alleen te zijn?’ </a:t>
            </a:r>
          </a:p>
          <a:p>
            <a:pPr algn="ctr"/>
            <a:endParaRPr lang="nl-NL" sz="1400" b="1" dirty="0" smtClean="0"/>
          </a:p>
          <a:p>
            <a:pPr algn="ctr"/>
            <a:r>
              <a:rPr lang="nl-NL" sz="4800" b="1" dirty="0" smtClean="0"/>
              <a:t>‘Nee hoor,’ reageerde het jongetje, </a:t>
            </a:r>
          </a:p>
          <a:p>
            <a:pPr algn="ctr"/>
            <a:r>
              <a:rPr lang="nl-NL" sz="4800" b="1" dirty="0" smtClean="0"/>
              <a:t>‘want mijn vader is de machinist.’</a:t>
            </a:r>
            <a:endParaRPr lang="nl-NL" sz="4800" b="1" dirty="0"/>
          </a:p>
        </p:txBody>
      </p:sp>
    </p:spTree>
    <p:extLst>
      <p:ext uri="{BB962C8B-B14F-4D97-AF65-F5344CB8AC3E}">
        <p14:creationId xmlns:p14="http://schemas.microsoft.com/office/powerpoint/2010/main" val="801761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5196" y="137565"/>
            <a:ext cx="11968121" cy="6555641"/>
          </a:xfrm>
          <a:prstGeom prst="rect">
            <a:avLst/>
          </a:prstGeom>
        </p:spPr>
        <p:txBody>
          <a:bodyPr wrap="square">
            <a:spAutoFit/>
          </a:bodyPr>
          <a:lstStyle/>
          <a:p>
            <a:pPr algn="ctr"/>
            <a:r>
              <a:rPr lang="nl-NL" sz="2800" b="1" u="sng" dirty="0" smtClean="0">
                <a:solidFill>
                  <a:schemeClr val="accent5">
                    <a:lumMod val="50000"/>
                  </a:schemeClr>
                </a:solidFill>
              </a:rPr>
              <a:t>Teksten uit het lied van Sela over Psalm 91:</a:t>
            </a:r>
          </a:p>
          <a:p>
            <a:pPr algn="ctr"/>
            <a:endParaRPr lang="nl-NL" sz="1400" b="1" dirty="0" smtClean="0"/>
          </a:p>
          <a:p>
            <a:pPr algn="ctr"/>
            <a:r>
              <a:rPr lang="nl-NL" sz="4000" b="1" dirty="0" smtClean="0"/>
              <a:t>De Heer is je schild en bevrijder,</a:t>
            </a:r>
          </a:p>
          <a:p>
            <a:pPr algn="ctr"/>
            <a:r>
              <a:rPr lang="nl-NL" sz="4000" b="1" dirty="0" smtClean="0"/>
              <a:t>de redder die niet van je wijkt.</a:t>
            </a:r>
          </a:p>
          <a:p>
            <a:pPr algn="ctr"/>
            <a:r>
              <a:rPr lang="nl-NL" sz="4000" b="1" dirty="0" smtClean="0"/>
              <a:t>Onder zijn vleugels ben je veilig.</a:t>
            </a:r>
          </a:p>
          <a:p>
            <a:pPr algn="ctr"/>
            <a:r>
              <a:rPr lang="nl-NL" sz="4000" b="1" dirty="0" smtClean="0"/>
              <a:t>Zijn wieken beschermen.</a:t>
            </a:r>
          </a:p>
          <a:p>
            <a:pPr algn="ctr"/>
            <a:r>
              <a:rPr lang="nl-NL" sz="4000" b="1" dirty="0" smtClean="0"/>
              <a:t>Zijn trouw is een veilig schild.</a:t>
            </a:r>
            <a:endParaRPr lang="nl-NL" sz="1400" b="1" dirty="0" smtClean="0"/>
          </a:p>
          <a:p>
            <a:pPr algn="ctr"/>
            <a:endParaRPr lang="nl-NL" sz="2000" b="1" dirty="0" smtClean="0"/>
          </a:p>
          <a:p>
            <a:pPr algn="ctr"/>
            <a:r>
              <a:rPr lang="nl-NL" sz="4000" b="1" dirty="0" smtClean="0">
                <a:solidFill>
                  <a:srgbClr val="993300"/>
                </a:solidFill>
              </a:rPr>
              <a:t>In Gods nabijheid is geen angst meer</a:t>
            </a:r>
          </a:p>
          <a:p>
            <a:pPr algn="ctr"/>
            <a:r>
              <a:rPr lang="nl-NL" sz="4000" b="1" dirty="0" smtClean="0">
                <a:solidFill>
                  <a:srgbClr val="993300"/>
                </a:solidFill>
              </a:rPr>
              <a:t>voor de plaag van de dag.</a:t>
            </a:r>
          </a:p>
          <a:p>
            <a:pPr algn="ctr"/>
            <a:r>
              <a:rPr lang="nl-NL" sz="4000" b="1" dirty="0" smtClean="0">
                <a:solidFill>
                  <a:srgbClr val="993300"/>
                </a:solidFill>
              </a:rPr>
              <a:t>Jou zal niets overkomen;</a:t>
            </a:r>
          </a:p>
          <a:p>
            <a:pPr algn="ctr"/>
            <a:r>
              <a:rPr lang="nl-NL" sz="4000" b="1" dirty="0" smtClean="0">
                <a:solidFill>
                  <a:srgbClr val="993300"/>
                </a:solidFill>
              </a:rPr>
              <a:t>open je ogen, en zie dat het kwaad vergaat.</a:t>
            </a:r>
            <a:endParaRPr lang="nl-NL" sz="4000" b="1" dirty="0">
              <a:solidFill>
                <a:srgbClr val="993300"/>
              </a:solidFill>
            </a:endParaRPr>
          </a:p>
        </p:txBody>
      </p:sp>
    </p:spTree>
    <p:extLst>
      <p:ext uri="{BB962C8B-B14F-4D97-AF65-F5344CB8AC3E}">
        <p14:creationId xmlns:p14="http://schemas.microsoft.com/office/powerpoint/2010/main" val="271731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21381" y="137565"/>
            <a:ext cx="11984304" cy="6494085"/>
          </a:xfrm>
          <a:prstGeom prst="rect">
            <a:avLst/>
          </a:prstGeom>
        </p:spPr>
        <p:txBody>
          <a:bodyPr wrap="square">
            <a:spAutoFit/>
          </a:bodyPr>
          <a:lstStyle/>
          <a:p>
            <a:pPr algn="ctr"/>
            <a:r>
              <a:rPr lang="nl-NL" sz="4000" b="1" dirty="0" smtClean="0"/>
              <a:t>Wie in de schuilplaats van de Allerhoogste woont</a:t>
            </a:r>
          </a:p>
          <a:p>
            <a:pPr algn="ctr"/>
            <a:r>
              <a:rPr lang="nl-NL" sz="4000" b="1" dirty="0" smtClean="0"/>
              <a:t>en overnacht in zijn schaduw, zegt tegen de Heer: </a:t>
            </a:r>
          </a:p>
          <a:p>
            <a:pPr algn="ctr"/>
            <a:endParaRPr lang="nl-NL" sz="1400" b="1" dirty="0" smtClean="0"/>
          </a:p>
          <a:p>
            <a:pPr algn="ctr"/>
            <a:r>
              <a:rPr lang="nl-NL" sz="4000" b="1" dirty="0" smtClean="0">
                <a:solidFill>
                  <a:srgbClr val="993300"/>
                </a:solidFill>
              </a:rPr>
              <a:t>‘Mijn toevlucht, mijn vesting, mijn God! </a:t>
            </a:r>
          </a:p>
          <a:p>
            <a:pPr algn="ctr"/>
            <a:r>
              <a:rPr lang="nl-NL" sz="4000" b="1" dirty="0" smtClean="0">
                <a:solidFill>
                  <a:srgbClr val="993300"/>
                </a:solidFill>
              </a:rPr>
              <a:t>Ik vertrouw op U.’</a:t>
            </a:r>
          </a:p>
          <a:p>
            <a:pPr algn="ctr"/>
            <a:endParaRPr lang="nl-NL" sz="1400" b="1" dirty="0" smtClean="0"/>
          </a:p>
          <a:p>
            <a:pPr algn="ctr"/>
            <a:r>
              <a:rPr lang="nl-NL" sz="4000" b="1" dirty="0" smtClean="0"/>
              <a:t>‘Ik bevrijd wie mij liefheeft en bescherm wie mij kent.</a:t>
            </a:r>
          </a:p>
          <a:p>
            <a:pPr algn="ctr"/>
            <a:r>
              <a:rPr lang="nl-NL" sz="4000" b="1" dirty="0" smtClean="0"/>
              <a:t>Roep je mij aan, ik geef antwoord.</a:t>
            </a:r>
          </a:p>
          <a:p>
            <a:pPr algn="ctr"/>
            <a:endParaRPr lang="nl-NL" sz="1400" b="1" dirty="0" smtClean="0"/>
          </a:p>
          <a:p>
            <a:pPr algn="ctr"/>
            <a:r>
              <a:rPr lang="nl-NL" sz="4000" b="1" dirty="0" smtClean="0">
                <a:solidFill>
                  <a:srgbClr val="993300"/>
                </a:solidFill>
              </a:rPr>
              <a:t>In de nood ben ik bij je en bevrijd je van angst.</a:t>
            </a:r>
          </a:p>
          <a:p>
            <a:pPr algn="ctr"/>
            <a:endParaRPr lang="nl-NL" sz="1400" b="1" dirty="0" smtClean="0">
              <a:solidFill>
                <a:srgbClr val="993300"/>
              </a:solidFill>
            </a:endParaRPr>
          </a:p>
          <a:p>
            <a:pPr algn="ctr"/>
            <a:r>
              <a:rPr lang="nl-NL" sz="4000" b="1" dirty="0" smtClean="0"/>
              <a:t>Ik zal roem en overvloed geven.</a:t>
            </a:r>
          </a:p>
          <a:p>
            <a:pPr algn="ctr"/>
            <a:r>
              <a:rPr lang="nl-NL" sz="4000" b="1" dirty="0" smtClean="0"/>
              <a:t>Ik zal je redding zijn.’</a:t>
            </a:r>
          </a:p>
        </p:txBody>
      </p:sp>
    </p:spTree>
    <p:extLst>
      <p:ext uri="{BB962C8B-B14F-4D97-AF65-F5344CB8AC3E}">
        <p14:creationId xmlns:p14="http://schemas.microsoft.com/office/powerpoint/2010/main" val="359400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0676" y="64736"/>
            <a:ext cx="6570731" cy="6627377"/>
          </a:xfrm>
        </p:spPr>
        <p:txBody>
          <a:bodyPr>
            <a:normAutofit/>
          </a:bodyPr>
          <a:lstStyle/>
          <a:p>
            <a:pPr algn="ctr"/>
            <a:r>
              <a:rPr lang="nl-NL" sz="4800" b="1" dirty="0" smtClean="0">
                <a:latin typeface="+mn-lt"/>
              </a:rPr>
              <a:t>Hoe worden we verlost van de boze en van de duistere ingevingen in onze gedachten?</a:t>
            </a:r>
            <a:br>
              <a:rPr lang="nl-NL" sz="4800" b="1" dirty="0" smtClean="0">
                <a:latin typeface="+mn-lt"/>
              </a:rPr>
            </a:br>
            <a:r>
              <a:rPr lang="nl-NL" sz="4800" b="1" dirty="0" smtClean="0">
                <a:latin typeface="+mn-lt"/>
              </a:rPr>
              <a:t> </a:t>
            </a:r>
            <a:br>
              <a:rPr lang="nl-NL" sz="4800" b="1" dirty="0" smtClean="0">
                <a:latin typeface="+mn-lt"/>
              </a:rPr>
            </a:br>
            <a:r>
              <a:rPr lang="nl-NL" sz="4800" b="1" dirty="0" smtClean="0">
                <a:solidFill>
                  <a:srgbClr val="993300"/>
                </a:solidFill>
                <a:latin typeface="+mn-lt"/>
              </a:rPr>
              <a:t>Waar doe je het raam van je denken voor open?</a:t>
            </a:r>
            <a:endParaRPr lang="nl-NL" sz="4800" b="1" dirty="0">
              <a:solidFill>
                <a:srgbClr val="993300"/>
              </a:solidFill>
              <a:latin typeface="+mn-lt"/>
            </a:endParaRPr>
          </a:p>
        </p:txBody>
      </p:sp>
      <p:pic>
        <p:nvPicPr>
          <p:cNvPr id="5122" name="Picture 2" descr="http://www.pastoralehulpverleningjongeren.nl/wp-content/uploads/2011/06/Hoe-word-je-verlost-van-de-boz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82" y="-74533"/>
            <a:ext cx="5792500" cy="6993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16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13572" y="267037"/>
            <a:ext cx="6554548" cy="6590964"/>
          </a:xfrm>
        </p:spPr>
        <p:txBody>
          <a:bodyPr>
            <a:normAutofit fontScale="90000"/>
          </a:bodyPr>
          <a:lstStyle/>
          <a:p>
            <a:pPr algn="ctr"/>
            <a:r>
              <a:rPr lang="nl-NL" sz="5300" b="1" dirty="0" smtClean="0">
                <a:solidFill>
                  <a:schemeClr val="accent2">
                    <a:lumMod val="50000"/>
                  </a:schemeClr>
                </a:solidFill>
                <a:latin typeface="+mn-lt"/>
              </a:rPr>
              <a:t>Gebruik het schild van het geloof</a:t>
            </a:r>
            <a:r>
              <a:rPr lang="nl-NL" sz="3600" b="1" dirty="0" smtClean="0">
                <a:latin typeface="+mn-lt"/>
              </a:rPr>
              <a:t/>
            </a:r>
            <a:br>
              <a:rPr lang="nl-NL" sz="3600" b="1" dirty="0" smtClean="0">
                <a:latin typeface="+mn-lt"/>
              </a:rPr>
            </a:br>
            <a:r>
              <a:rPr lang="nl-NL" sz="3600" b="1" dirty="0">
                <a:latin typeface="+mn-lt"/>
              </a:rPr>
              <a:t/>
            </a:r>
            <a:br>
              <a:rPr lang="nl-NL" sz="3600" b="1" dirty="0">
                <a:latin typeface="+mn-lt"/>
              </a:rPr>
            </a:br>
            <a:r>
              <a:rPr lang="nl-NL" sz="3800" b="1" dirty="0" smtClean="0">
                <a:latin typeface="+mn-lt"/>
              </a:rPr>
              <a:t>Dr. Neil Anderson:</a:t>
            </a:r>
            <a:br>
              <a:rPr lang="nl-NL" sz="3800" b="1" dirty="0" smtClean="0">
                <a:latin typeface="+mn-lt"/>
              </a:rPr>
            </a:br>
            <a:r>
              <a:rPr lang="nl-NL" sz="3800" b="1" dirty="0" smtClean="0">
                <a:latin typeface="+mn-lt"/>
              </a:rPr>
              <a:t> ‘Als </a:t>
            </a:r>
            <a:r>
              <a:rPr lang="nl-NL" sz="3800" b="1" dirty="0">
                <a:latin typeface="+mn-lt"/>
              </a:rPr>
              <a:t>gelovigen zouden we geen aandacht moeten schenken aan verleidelijke, beschuldigende en misleidende gedachten. </a:t>
            </a:r>
            <a:r>
              <a:rPr lang="nl-NL" sz="3800" b="1" dirty="0" smtClean="0">
                <a:latin typeface="+mn-lt"/>
              </a:rPr>
              <a:t/>
            </a:r>
            <a:br>
              <a:rPr lang="nl-NL" sz="3800" b="1" dirty="0" smtClean="0">
                <a:latin typeface="+mn-lt"/>
              </a:rPr>
            </a:br>
            <a:r>
              <a:rPr lang="nl-NL" sz="3800" b="1" dirty="0" smtClean="0">
                <a:latin typeface="+mn-lt"/>
              </a:rPr>
              <a:t>Wij </a:t>
            </a:r>
            <a:r>
              <a:rPr lang="nl-NL" sz="3800" b="1" dirty="0">
                <a:latin typeface="+mn-lt"/>
              </a:rPr>
              <a:t>moeten de wapenrusting van God aandoen, het schild van geloof opnemen en tegenstand bieden aan satans vurige pijlen die op onze gedachten gericht zijn.’</a:t>
            </a:r>
            <a:br>
              <a:rPr lang="nl-NL" sz="3800" b="1" dirty="0">
                <a:latin typeface="+mn-lt"/>
              </a:rPr>
            </a:br>
            <a:endParaRPr lang="nl-NL" sz="3800" b="1" dirty="0">
              <a:latin typeface="+mn-lt"/>
            </a:endParaRPr>
          </a:p>
        </p:txBody>
      </p:sp>
      <p:pic>
        <p:nvPicPr>
          <p:cNvPr id="2" name="Afbeelding 1"/>
          <p:cNvPicPr>
            <a:picLocks noChangeAspect="1"/>
          </p:cNvPicPr>
          <p:nvPr/>
        </p:nvPicPr>
        <p:blipFill>
          <a:blip r:embed="rId2"/>
          <a:stretch>
            <a:fillRect/>
          </a:stretch>
        </p:blipFill>
        <p:spPr>
          <a:xfrm>
            <a:off x="0" y="-10198"/>
            <a:ext cx="5203180" cy="6868198"/>
          </a:xfrm>
          <a:prstGeom prst="rect">
            <a:avLst/>
          </a:prstGeom>
        </p:spPr>
      </p:pic>
    </p:spTree>
    <p:extLst>
      <p:ext uri="{BB962C8B-B14F-4D97-AF65-F5344CB8AC3E}">
        <p14:creationId xmlns:p14="http://schemas.microsoft.com/office/powerpoint/2010/main" val="3727572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69104" y="0"/>
            <a:ext cx="7522895" cy="6858000"/>
          </a:xfrm>
        </p:spPr>
        <p:txBody>
          <a:bodyPr>
            <a:normAutofit fontScale="90000"/>
          </a:bodyPr>
          <a:lstStyle/>
          <a:p>
            <a:pPr fontAlgn="base"/>
            <a:r>
              <a:rPr lang="nl-NL" sz="4000" b="1" dirty="0" smtClean="0">
                <a:latin typeface="+mn-lt"/>
              </a:rPr>
              <a:t/>
            </a:r>
            <a:br>
              <a:rPr lang="nl-NL" sz="4000" b="1" dirty="0" smtClean="0">
                <a:latin typeface="+mn-lt"/>
              </a:rPr>
            </a:br>
            <a:r>
              <a:rPr lang="nl-NL" sz="4000" b="1" dirty="0" smtClean="0">
                <a:latin typeface="+mn-lt"/>
              </a:rPr>
              <a:t>Anderson </a:t>
            </a:r>
            <a:r>
              <a:rPr lang="nl-NL" sz="4000" b="1" dirty="0">
                <a:latin typeface="+mn-lt"/>
              </a:rPr>
              <a:t>leert ons</a:t>
            </a:r>
            <a:r>
              <a:rPr lang="nl-NL" sz="4000" b="1" dirty="0" smtClean="0">
                <a:latin typeface="+mn-lt"/>
              </a:rPr>
              <a:t>:</a:t>
            </a:r>
            <a:r>
              <a:rPr lang="nl-NL" b="1" dirty="0">
                <a:latin typeface="+mn-lt"/>
              </a:rPr>
              <a:t/>
            </a:r>
            <a:br>
              <a:rPr lang="nl-NL" b="1" dirty="0">
                <a:latin typeface="+mn-lt"/>
              </a:rPr>
            </a:br>
            <a:r>
              <a:rPr lang="nl-NL" sz="5000" b="1" dirty="0">
                <a:latin typeface="+mn-lt"/>
              </a:rPr>
              <a:t>‘U komt niet van uw negatieve gedachten af</a:t>
            </a:r>
            <a:br>
              <a:rPr lang="nl-NL" sz="5000" b="1" dirty="0">
                <a:latin typeface="+mn-lt"/>
              </a:rPr>
            </a:br>
            <a:r>
              <a:rPr lang="nl-NL" sz="5000" b="1" dirty="0">
                <a:latin typeface="+mn-lt"/>
              </a:rPr>
              <a:t>door te proberen ze niet meer te denken</a:t>
            </a:r>
            <a:r>
              <a:rPr lang="nl-NL" sz="5000" b="1" dirty="0" smtClean="0">
                <a:latin typeface="+mn-lt"/>
              </a:rPr>
              <a:t>,</a:t>
            </a:r>
            <a:r>
              <a:rPr lang="nl-NL" sz="1400" b="1" dirty="0" smtClean="0">
                <a:latin typeface="+mn-lt"/>
              </a:rPr>
              <a:t/>
            </a:r>
            <a:br>
              <a:rPr lang="nl-NL" sz="1400" b="1" dirty="0" smtClean="0">
                <a:latin typeface="+mn-lt"/>
              </a:rPr>
            </a:br>
            <a:r>
              <a:rPr lang="nl-NL" sz="1400" b="1" dirty="0" smtClean="0">
                <a:latin typeface="+mn-lt"/>
              </a:rPr>
              <a:t/>
            </a:r>
            <a:br>
              <a:rPr lang="nl-NL" sz="1400" b="1" dirty="0" smtClean="0">
                <a:latin typeface="+mn-lt"/>
              </a:rPr>
            </a:br>
            <a:r>
              <a:rPr lang="nl-NL" sz="5000" b="1" dirty="0" smtClean="0">
                <a:solidFill>
                  <a:srgbClr val="993300"/>
                </a:solidFill>
                <a:latin typeface="+mn-lt"/>
              </a:rPr>
              <a:t>u </a:t>
            </a:r>
            <a:r>
              <a:rPr lang="nl-NL" sz="5000" b="1" dirty="0">
                <a:solidFill>
                  <a:srgbClr val="993300"/>
                </a:solidFill>
                <a:latin typeface="+mn-lt"/>
              </a:rPr>
              <a:t>overwint ze door te kiezen voor de waarheid</a:t>
            </a:r>
            <a:r>
              <a:rPr lang="nl-NL" sz="5000" b="1" dirty="0" smtClean="0">
                <a:solidFill>
                  <a:srgbClr val="993300"/>
                </a:solidFill>
                <a:latin typeface="+mn-lt"/>
              </a:rPr>
              <a:t>.’</a:t>
            </a:r>
            <a:r>
              <a:rPr lang="nl-NL" sz="1400" b="1" dirty="0" smtClean="0">
                <a:solidFill>
                  <a:srgbClr val="993300"/>
                </a:solidFill>
                <a:latin typeface="+mn-lt"/>
              </a:rPr>
              <a:t/>
            </a:r>
            <a:br>
              <a:rPr lang="nl-NL" sz="1400" b="1" dirty="0" smtClean="0">
                <a:solidFill>
                  <a:srgbClr val="993300"/>
                </a:solidFill>
                <a:latin typeface="+mn-lt"/>
              </a:rPr>
            </a:br>
            <a:r>
              <a:rPr lang="nl-NL" sz="1400" b="1" dirty="0" smtClean="0">
                <a:solidFill>
                  <a:srgbClr val="993300"/>
                </a:solidFill>
                <a:latin typeface="+mn-lt"/>
              </a:rPr>
              <a:t/>
            </a:r>
            <a:br>
              <a:rPr lang="nl-NL" sz="1400" b="1" dirty="0" smtClean="0">
                <a:solidFill>
                  <a:srgbClr val="993300"/>
                </a:solidFill>
                <a:latin typeface="+mn-lt"/>
              </a:rPr>
            </a:br>
            <a:r>
              <a:rPr lang="nl-NL" sz="5000" b="1" dirty="0" smtClean="0">
                <a:latin typeface="+mn-lt"/>
              </a:rPr>
              <a:t>‘</a:t>
            </a:r>
            <a:r>
              <a:rPr lang="nl-NL" sz="5000" b="1" dirty="0">
                <a:latin typeface="+mn-lt"/>
              </a:rPr>
              <a:t>God zal u kracht geven</a:t>
            </a:r>
            <a:br>
              <a:rPr lang="nl-NL" sz="5000" b="1" dirty="0">
                <a:latin typeface="+mn-lt"/>
              </a:rPr>
            </a:br>
            <a:r>
              <a:rPr lang="nl-NL" sz="5000" b="1" dirty="0">
                <a:latin typeface="+mn-lt"/>
              </a:rPr>
              <a:t> naarmate u op Hem vertrouwt’</a:t>
            </a:r>
            <a:br>
              <a:rPr lang="nl-NL" sz="5000" b="1" dirty="0">
                <a:latin typeface="+mn-lt"/>
              </a:rPr>
            </a:br>
            <a:endParaRPr lang="nl-NL" sz="5000" b="1" dirty="0">
              <a:solidFill>
                <a:srgbClr val="993300"/>
              </a:solidFill>
              <a:latin typeface="+mn-lt"/>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60" y="169933"/>
            <a:ext cx="4304461" cy="6530272"/>
          </a:xfrm>
          <a:prstGeom prst="rect">
            <a:avLst/>
          </a:prstGeom>
        </p:spPr>
      </p:pic>
    </p:spTree>
    <p:extLst>
      <p:ext uri="{BB962C8B-B14F-4D97-AF65-F5344CB8AC3E}">
        <p14:creationId xmlns:p14="http://schemas.microsoft.com/office/powerpoint/2010/main" val="388628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46457" y="-412693"/>
            <a:ext cx="5551136" cy="7197866"/>
          </a:xfrm>
        </p:spPr>
        <p:txBody>
          <a:bodyPr>
            <a:noAutofit/>
          </a:bodyPr>
          <a:lstStyle/>
          <a:p>
            <a:pPr algn="ctr"/>
            <a:r>
              <a:rPr lang="nl-NL" sz="4000" b="1" dirty="0" smtClean="0">
                <a:latin typeface="+mn-lt"/>
              </a:rPr>
              <a:t/>
            </a:r>
            <a:br>
              <a:rPr lang="nl-NL" sz="4000" b="1" dirty="0" smtClean="0">
                <a:latin typeface="+mn-lt"/>
              </a:rPr>
            </a:br>
            <a:r>
              <a:rPr lang="nl-NL" sz="4000" b="1" dirty="0" smtClean="0">
                <a:latin typeface="+mn-lt"/>
              </a:rPr>
              <a:t>Je hoeft niet bang te zijn als je gelovig ziet op de handen van Jezus. </a:t>
            </a:r>
            <a:r>
              <a:rPr lang="nl-NL" sz="4000" b="1" dirty="0">
                <a:latin typeface="+mn-lt"/>
              </a:rPr>
              <a:t/>
            </a:r>
            <a:br>
              <a:rPr lang="nl-NL" sz="4000" b="1" dirty="0">
                <a:latin typeface="+mn-lt"/>
              </a:rPr>
            </a:br>
            <a:r>
              <a:rPr lang="nl-NL" sz="1400" b="1" dirty="0" smtClean="0">
                <a:latin typeface="+mn-lt"/>
              </a:rPr>
              <a:t/>
            </a:r>
            <a:br>
              <a:rPr lang="nl-NL" sz="1400" b="1" dirty="0" smtClean="0">
                <a:latin typeface="+mn-lt"/>
              </a:rPr>
            </a:br>
            <a:r>
              <a:rPr lang="nl-NL" sz="4000" b="1" dirty="0" smtClean="0">
                <a:latin typeface="+mn-lt"/>
              </a:rPr>
              <a:t>Hij heeft het gif en de pijn weggedragen! </a:t>
            </a:r>
            <a:br>
              <a:rPr lang="nl-NL" sz="4000" b="1" dirty="0" smtClean="0">
                <a:latin typeface="+mn-lt"/>
              </a:rPr>
            </a:br>
            <a:r>
              <a:rPr lang="nl-NL" sz="4000" b="1" dirty="0" smtClean="0">
                <a:latin typeface="+mn-lt"/>
              </a:rPr>
              <a:t/>
            </a:r>
            <a:br>
              <a:rPr lang="nl-NL" sz="4000" b="1" dirty="0" smtClean="0">
                <a:latin typeface="+mn-lt"/>
              </a:rPr>
            </a:br>
            <a:r>
              <a:rPr lang="nl-NL" sz="4000" b="1" dirty="0" smtClean="0">
                <a:solidFill>
                  <a:srgbClr val="002060"/>
                </a:solidFill>
                <a:latin typeface="+mn-lt"/>
              </a:rPr>
              <a:t>Je hoeft niet bang te zijn al dreigt de duivel weer, </a:t>
            </a:r>
            <a:br>
              <a:rPr lang="nl-NL" sz="4000" b="1" dirty="0" smtClean="0">
                <a:solidFill>
                  <a:srgbClr val="002060"/>
                </a:solidFill>
                <a:latin typeface="+mn-lt"/>
              </a:rPr>
            </a:br>
            <a:r>
              <a:rPr lang="nl-NL" sz="1400" b="1" dirty="0" smtClean="0">
                <a:solidFill>
                  <a:srgbClr val="002060"/>
                </a:solidFill>
                <a:latin typeface="+mn-lt"/>
              </a:rPr>
              <a:t/>
            </a:r>
            <a:br>
              <a:rPr lang="nl-NL" sz="1400" b="1" dirty="0" smtClean="0">
                <a:solidFill>
                  <a:srgbClr val="002060"/>
                </a:solidFill>
                <a:latin typeface="+mn-lt"/>
              </a:rPr>
            </a:br>
            <a:r>
              <a:rPr lang="nl-NL" sz="4000" b="1" dirty="0" smtClean="0">
                <a:solidFill>
                  <a:srgbClr val="002060"/>
                </a:solidFill>
                <a:latin typeface="+mn-lt"/>
              </a:rPr>
              <a:t>leg maar gewoon je hand </a:t>
            </a:r>
            <a:br>
              <a:rPr lang="nl-NL" sz="4000" b="1" dirty="0" smtClean="0">
                <a:solidFill>
                  <a:srgbClr val="002060"/>
                </a:solidFill>
                <a:latin typeface="+mn-lt"/>
              </a:rPr>
            </a:br>
            <a:r>
              <a:rPr lang="nl-NL" sz="4000" b="1" dirty="0" smtClean="0">
                <a:solidFill>
                  <a:srgbClr val="002060"/>
                </a:solidFill>
                <a:latin typeface="+mn-lt"/>
              </a:rPr>
              <a:t>in die van onze Heer.</a:t>
            </a:r>
            <a:endParaRPr lang="nl-NL" sz="4000" b="1" dirty="0">
              <a:solidFill>
                <a:srgbClr val="002060"/>
              </a:solidFill>
              <a:latin typeface="+mn-lt"/>
            </a:endParaRPr>
          </a:p>
        </p:txBody>
      </p:sp>
      <p:pic>
        <p:nvPicPr>
          <p:cNvPr id="2" name="Afbeelding 1"/>
          <p:cNvPicPr>
            <a:picLocks noChangeAspect="1"/>
          </p:cNvPicPr>
          <p:nvPr/>
        </p:nvPicPr>
        <p:blipFill>
          <a:blip r:embed="rId2"/>
          <a:stretch>
            <a:fillRect/>
          </a:stretch>
        </p:blipFill>
        <p:spPr>
          <a:xfrm>
            <a:off x="0" y="1139405"/>
            <a:ext cx="6666762" cy="4579190"/>
          </a:xfrm>
          <a:prstGeom prst="rect">
            <a:avLst/>
          </a:prstGeom>
        </p:spPr>
      </p:pic>
    </p:spTree>
    <p:extLst>
      <p:ext uri="{BB962C8B-B14F-4D97-AF65-F5344CB8AC3E}">
        <p14:creationId xmlns:p14="http://schemas.microsoft.com/office/powerpoint/2010/main" val="25244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32651" y="218485"/>
            <a:ext cx="6643562" cy="6639514"/>
          </a:xfrm>
        </p:spPr>
        <p:txBody>
          <a:bodyPr>
            <a:normAutofit fontScale="90000"/>
          </a:bodyPr>
          <a:lstStyle/>
          <a:p>
            <a:pPr algn="ctr"/>
            <a:r>
              <a:rPr lang="nl-NL" b="1" dirty="0" smtClean="0">
                <a:latin typeface="+mn-lt"/>
              </a:rPr>
              <a:t>De helm van de hoop geeft bescherming en zekerheid</a:t>
            </a:r>
            <a:br>
              <a:rPr lang="nl-NL" b="1" dirty="0" smtClean="0">
                <a:latin typeface="+mn-lt"/>
              </a:rPr>
            </a:br>
            <a:r>
              <a:rPr lang="nl-NL" b="1" dirty="0">
                <a:latin typeface="+mn-lt"/>
              </a:rPr>
              <a:t/>
            </a:r>
            <a:br>
              <a:rPr lang="nl-NL" b="1" dirty="0">
                <a:latin typeface="+mn-lt"/>
              </a:rPr>
            </a:br>
            <a:r>
              <a:rPr lang="nl-NL" b="1" dirty="0" smtClean="0">
                <a:solidFill>
                  <a:srgbClr val="993300"/>
                </a:solidFill>
                <a:latin typeface="+mn-lt"/>
              </a:rPr>
              <a:t>Weet </a:t>
            </a:r>
            <a:r>
              <a:rPr lang="nl-NL" b="1" dirty="0">
                <a:solidFill>
                  <a:srgbClr val="993300"/>
                </a:solidFill>
                <a:latin typeface="+mn-lt"/>
              </a:rPr>
              <a:t>je jezelf geaccepteerd door God</a:t>
            </a:r>
            <a:r>
              <a:rPr lang="nl-NL" b="1" dirty="0" smtClean="0">
                <a:solidFill>
                  <a:srgbClr val="993300"/>
                </a:solidFill>
                <a:latin typeface="+mn-lt"/>
              </a:rPr>
              <a:t>?</a:t>
            </a:r>
            <a:br>
              <a:rPr lang="nl-NL" b="1" dirty="0" smtClean="0">
                <a:solidFill>
                  <a:srgbClr val="993300"/>
                </a:solidFill>
                <a:latin typeface="+mn-lt"/>
              </a:rPr>
            </a:br>
            <a:r>
              <a:rPr lang="nl-NL" b="1" dirty="0" smtClean="0">
                <a:solidFill>
                  <a:srgbClr val="993300"/>
                </a:solidFill>
                <a:latin typeface="+mn-lt"/>
              </a:rPr>
              <a:t> </a:t>
            </a:r>
            <a:br>
              <a:rPr lang="nl-NL" b="1" dirty="0" smtClean="0">
                <a:solidFill>
                  <a:srgbClr val="993300"/>
                </a:solidFill>
                <a:latin typeface="+mn-lt"/>
              </a:rPr>
            </a:br>
            <a:r>
              <a:rPr lang="nl-NL" b="1" dirty="0" smtClean="0">
                <a:solidFill>
                  <a:srgbClr val="993300"/>
                </a:solidFill>
                <a:latin typeface="+mn-lt"/>
              </a:rPr>
              <a:t>Ken </a:t>
            </a:r>
            <a:r>
              <a:rPr lang="nl-NL" b="1" dirty="0">
                <a:solidFill>
                  <a:srgbClr val="993300"/>
                </a:solidFill>
                <a:latin typeface="+mn-lt"/>
              </a:rPr>
              <a:t>je de </a:t>
            </a:r>
            <a:r>
              <a:rPr lang="nl-NL" b="1" dirty="0" smtClean="0">
                <a:solidFill>
                  <a:srgbClr val="993300"/>
                </a:solidFill>
                <a:latin typeface="+mn-lt"/>
              </a:rPr>
              <a:t>liefde</a:t>
            </a:r>
            <a:br>
              <a:rPr lang="nl-NL" b="1" dirty="0" smtClean="0">
                <a:solidFill>
                  <a:srgbClr val="993300"/>
                </a:solidFill>
                <a:latin typeface="+mn-lt"/>
              </a:rPr>
            </a:br>
            <a:r>
              <a:rPr lang="nl-NL" b="1" dirty="0" smtClean="0">
                <a:solidFill>
                  <a:srgbClr val="993300"/>
                </a:solidFill>
                <a:latin typeface="+mn-lt"/>
              </a:rPr>
              <a:t> </a:t>
            </a:r>
            <a:r>
              <a:rPr lang="nl-NL" b="1" dirty="0">
                <a:solidFill>
                  <a:srgbClr val="993300"/>
                </a:solidFill>
                <a:latin typeface="+mn-lt"/>
              </a:rPr>
              <a:t>van Jezus Christus</a:t>
            </a:r>
            <a:r>
              <a:rPr lang="nl-NL" b="1" dirty="0" smtClean="0">
                <a:solidFill>
                  <a:srgbClr val="993300"/>
                </a:solidFill>
                <a:latin typeface="+mn-lt"/>
              </a:rPr>
              <a:t>?</a:t>
            </a:r>
            <a:br>
              <a:rPr lang="nl-NL" b="1" dirty="0" smtClean="0">
                <a:solidFill>
                  <a:srgbClr val="993300"/>
                </a:solidFill>
                <a:latin typeface="+mn-lt"/>
              </a:rPr>
            </a:br>
            <a:r>
              <a:rPr lang="nl-NL" b="1" dirty="0" smtClean="0">
                <a:latin typeface="+mn-lt"/>
              </a:rPr>
              <a:t> </a:t>
            </a:r>
            <a:br>
              <a:rPr lang="nl-NL" b="1" dirty="0" smtClean="0">
                <a:latin typeface="+mn-lt"/>
              </a:rPr>
            </a:br>
            <a:r>
              <a:rPr lang="nl-NL" b="1" dirty="0" smtClean="0">
                <a:latin typeface="+mn-lt"/>
              </a:rPr>
              <a:t>Dit </a:t>
            </a:r>
            <a:r>
              <a:rPr lang="nl-NL" b="1" dirty="0">
                <a:latin typeface="+mn-lt"/>
              </a:rPr>
              <a:t>geeft ons innerlijke rust </a:t>
            </a:r>
            <a:r>
              <a:rPr lang="nl-NL" b="1" dirty="0" smtClean="0">
                <a:latin typeface="+mn-lt"/>
              </a:rPr>
              <a:t/>
            </a:r>
            <a:br>
              <a:rPr lang="nl-NL" b="1" dirty="0" smtClean="0">
                <a:latin typeface="+mn-lt"/>
              </a:rPr>
            </a:br>
            <a:r>
              <a:rPr lang="nl-NL" b="1" dirty="0" smtClean="0">
                <a:latin typeface="+mn-lt"/>
              </a:rPr>
              <a:t>en </a:t>
            </a:r>
            <a:r>
              <a:rPr lang="nl-NL" b="1" dirty="0">
                <a:latin typeface="+mn-lt"/>
              </a:rPr>
              <a:t>veiligheid</a:t>
            </a:r>
            <a:br>
              <a:rPr lang="nl-NL" b="1" dirty="0">
                <a:latin typeface="+mn-lt"/>
              </a:rPr>
            </a:br>
            <a:endParaRPr lang="nl-NL" b="1" dirty="0">
              <a:latin typeface="+mn-lt"/>
            </a:endParaRPr>
          </a:p>
        </p:txBody>
      </p:sp>
      <p:pic>
        <p:nvPicPr>
          <p:cNvPr id="2050" name="Picture 2" descr="http://www.pastoralehulpverleningjongeren.nl/wp-content/uploads/2015/02/De-helm-van-de-hoop-biedt-redding-en-zekerhe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96" y="0"/>
            <a:ext cx="486658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72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531704" y="517890"/>
            <a:ext cx="3509246" cy="6340110"/>
          </a:xfrm>
        </p:spPr>
        <p:txBody>
          <a:bodyPr>
            <a:normAutofit fontScale="90000"/>
          </a:bodyPr>
          <a:lstStyle/>
          <a:p>
            <a:pPr algn="ctr" fontAlgn="base"/>
            <a:r>
              <a:rPr lang="nl-NL" b="1" dirty="0">
                <a:latin typeface="+mn-lt"/>
              </a:rPr>
              <a:t>Door in een leugen te geloven, blijf je twijfelen</a:t>
            </a:r>
            <a:r>
              <a:rPr lang="nl-NL" b="1" dirty="0" smtClean="0">
                <a:latin typeface="+mn-lt"/>
              </a:rPr>
              <a:t>,</a:t>
            </a:r>
            <a:r>
              <a:rPr lang="nl-NL" sz="1200" b="1" dirty="0" smtClean="0">
                <a:latin typeface="+mn-lt"/>
              </a:rPr>
              <a:t/>
            </a:r>
            <a:br>
              <a:rPr lang="nl-NL" sz="1200" b="1" dirty="0" smtClean="0">
                <a:latin typeface="+mn-lt"/>
              </a:rPr>
            </a:br>
            <a:r>
              <a:rPr lang="nl-NL" sz="1200" b="1" dirty="0" smtClean="0">
                <a:latin typeface="+mn-lt"/>
              </a:rPr>
              <a:t/>
            </a:r>
            <a:br>
              <a:rPr lang="nl-NL" sz="1200" b="1" dirty="0" smtClean="0">
                <a:latin typeface="+mn-lt"/>
              </a:rPr>
            </a:br>
            <a:r>
              <a:rPr lang="nl-NL" b="1" dirty="0" smtClean="0">
                <a:solidFill>
                  <a:srgbClr val="993300"/>
                </a:solidFill>
                <a:latin typeface="+mn-lt"/>
              </a:rPr>
              <a:t>maar </a:t>
            </a:r>
            <a:r>
              <a:rPr lang="nl-NL" b="1" dirty="0">
                <a:solidFill>
                  <a:srgbClr val="993300"/>
                </a:solidFill>
                <a:latin typeface="+mn-lt"/>
              </a:rPr>
              <a:t>de waarheid bevrijdt je van de leugen</a:t>
            </a:r>
            <a:r>
              <a:rPr lang="nl-NL" b="1" dirty="0" smtClean="0">
                <a:solidFill>
                  <a:srgbClr val="993300"/>
                </a:solidFill>
                <a:latin typeface="+mn-lt"/>
              </a:rPr>
              <a:t>,</a:t>
            </a:r>
            <a:r>
              <a:rPr lang="nl-NL" sz="1400" b="1" dirty="0" smtClean="0">
                <a:solidFill>
                  <a:srgbClr val="993300"/>
                </a:solidFill>
                <a:latin typeface="+mn-lt"/>
              </a:rPr>
              <a:t/>
            </a:r>
            <a:br>
              <a:rPr lang="nl-NL" sz="1400" b="1" dirty="0" smtClean="0">
                <a:solidFill>
                  <a:srgbClr val="993300"/>
                </a:solidFill>
                <a:latin typeface="+mn-lt"/>
              </a:rPr>
            </a:br>
            <a:r>
              <a:rPr lang="nl-NL" sz="1400" b="1" dirty="0" smtClean="0">
                <a:solidFill>
                  <a:srgbClr val="993300"/>
                </a:solidFill>
                <a:latin typeface="+mn-lt"/>
              </a:rPr>
              <a:t/>
            </a:r>
            <a:br>
              <a:rPr lang="nl-NL" sz="1400" b="1" dirty="0" smtClean="0">
                <a:solidFill>
                  <a:srgbClr val="993300"/>
                </a:solidFill>
                <a:latin typeface="+mn-lt"/>
              </a:rPr>
            </a:br>
            <a:r>
              <a:rPr lang="nl-NL" b="1" dirty="0" smtClean="0">
                <a:latin typeface="+mn-lt"/>
              </a:rPr>
              <a:t>daar </a:t>
            </a:r>
            <a:r>
              <a:rPr lang="nl-NL" b="1" dirty="0">
                <a:latin typeface="+mn-lt"/>
              </a:rPr>
              <a:t>bestaat geen twijfel over!</a:t>
            </a:r>
            <a:br>
              <a:rPr lang="nl-NL" b="1" dirty="0">
                <a:latin typeface="+mn-lt"/>
              </a:rPr>
            </a:br>
            <a:endParaRPr lang="nl-NL" b="1" dirty="0">
              <a:latin typeface="+mn-lt"/>
            </a:endParaRPr>
          </a:p>
        </p:txBody>
      </p:sp>
      <p:pic>
        <p:nvPicPr>
          <p:cNvPr id="5" name="Afbeelding 4"/>
          <p:cNvPicPr>
            <a:picLocks noChangeAspect="1"/>
          </p:cNvPicPr>
          <p:nvPr/>
        </p:nvPicPr>
        <p:blipFill>
          <a:blip r:embed="rId2"/>
          <a:stretch>
            <a:fillRect/>
          </a:stretch>
        </p:blipFill>
        <p:spPr>
          <a:xfrm>
            <a:off x="-56644" y="208370"/>
            <a:ext cx="8588347" cy="6441260"/>
          </a:xfrm>
          <a:prstGeom prst="rect">
            <a:avLst/>
          </a:prstGeom>
        </p:spPr>
      </p:pic>
    </p:spTree>
    <p:extLst>
      <p:ext uri="{BB962C8B-B14F-4D97-AF65-F5344CB8AC3E}">
        <p14:creationId xmlns:p14="http://schemas.microsoft.com/office/powerpoint/2010/main" val="254016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0" y="239103"/>
            <a:ext cx="5218628" cy="4846740"/>
          </a:xfrm>
          <a:prstGeom prst="rect">
            <a:avLst/>
          </a:prstGeom>
        </p:spPr>
      </p:pic>
      <p:sp>
        <p:nvSpPr>
          <p:cNvPr id="2" name="Titel 1"/>
          <p:cNvSpPr>
            <a:spLocks noGrp="1"/>
          </p:cNvSpPr>
          <p:nvPr>
            <p:ph type="title"/>
          </p:nvPr>
        </p:nvSpPr>
        <p:spPr>
          <a:xfrm>
            <a:off x="5218628" y="97104"/>
            <a:ext cx="6973371" cy="4988739"/>
          </a:xfrm>
        </p:spPr>
        <p:txBody>
          <a:bodyPr>
            <a:noAutofit/>
          </a:bodyPr>
          <a:lstStyle/>
          <a:p>
            <a:r>
              <a:rPr lang="nl-NL" sz="2700" b="1" dirty="0">
                <a:solidFill>
                  <a:prstClr val="black"/>
                </a:solidFill>
                <a:latin typeface="Calibri" panose="020F0502020204030204"/>
              </a:rPr>
              <a:t>- Geef geen gehoor aan de boze influisteringen van demonen.</a:t>
            </a:r>
            <a:r>
              <a:rPr lang="nl-NL" sz="2700" dirty="0">
                <a:solidFill>
                  <a:prstClr val="black"/>
                </a:solidFill>
                <a:latin typeface="Calibri" panose="020F0502020204030204"/>
              </a:rPr>
              <a:t/>
            </a:r>
            <a:br>
              <a:rPr lang="nl-NL" sz="2700" dirty="0">
                <a:solidFill>
                  <a:prstClr val="black"/>
                </a:solidFill>
                <a:latin typeface="Calibri" panose="020F0502020204030204"/>
              </a:rPr>
            </a:br>
            <a:r>
              <a:rPr lang="nl-NL" sz="2700" b="1" dirty="0">
                <a:solidFill>
                  <a:srgbClr val="993300"/>
                </a:solidFill>
                <a:latin typeface="Calibri" panose="020F0502020204030204"/>
              </a:rPr>
              <a:t>- Besef dat ze werken met leugens en manipulatie.</a:t>
            </a:r>
            <a:r>
              <a:rPr lang="nl-NL" sz="2700" dirty="0">
                <a:solidFill>
                  <a:srgbClr val="993300"/>
                </a:solidFill>
                <a:latin typeface="Calibri" panose="020F0502020204030204"/>
              </a:rPr>
              <a:t/>
            </a:r>
            <a:br>
              <a:rPr lang="nl-NL" sz="2700" dirty="0">
                <a:solidFill>
                  <a:srgbClr val="993300"/>
                </a:solidFill>
                <a:latin typeface="Calibri" panose="020F0502020204030204"/>
              </a:rPr>
            </a:br>
            <a:r>
              <a:rPr lang="nl-NL" sz="2700" b="1" dirty="0">
                <a:solidFill>
                  <a:prstClr val="black"/>
                </a:solidFill>
                <a:latin typeface="Calibri" panose="020F0502020204030204"/>
              </a:rPr>
              <a:t>- Weet dat je de boze gedachten niet hoeft te </a:t>
            </a:r>
            <a:r>
              <a:rPr lang="nl-NL" sz="2700" b="1" dirty="0" smtClean="0">
                <a:solidFill>
                  <a:prstClr val="black"/>
                </a:solidFill>
                <a:latin typeface="Calibri" panose="020F0502020204030204"/>
              </a:rPr>
              <a:t>accepteren en </a:t>
            </a:r>
            <a:r>
              <a:rPr lang="nl-NL" sz="2700" b="1" dirty="0">
                <a:solidFill>
                  <a:prstClr val="black"/>
                </a:solidFill>
                <a:latin typeface="Calibri" panose="020F0502020204030204"/>
              </a:rPr>
              <a:t>kunt verwerpen.</a:t>
            </a:r>
            <a:r>
              <a:rPr lang="nl-NL" sz="2700" dirty="0">
                <a:solidFill>
                  <a:prstClr val="black"/>
                </a:solidFill>
                <a:latin typeface="Calibri" panose="020F0502020204030204"/>
              </a:rPr>
              <a:t/>
            </a:r>
            <a:br>
              <a:rPr lang="nl-NL" sz="2700" dirty="0">
                <a:solidFill>
                  <a:prstClr val="black"/>
                </a:solidFill>
                <a:latin typeface="Calibri" panose="020F0502020204030204"/>
              </a:rPr>
            </a:br>
            <a:r>
              <a:rPr lang="nl-NL" sz="2700" b="1" dirty="0">
                <a:solidFill>
                  <a:srgbClr val="993300"/>
                </a:solidFill>
                <a:latin typeface="Calibri" panose="020F0502020204030204"/>
              </a:rPr>
              <a:t>- Weet ook dat je niet zondigt als je de ingevingen niet overneemt</a:t>
            </a:r>
            <a:r>
              <a:rPr lang="nl-NL" sz="2700" b="1" dirty="0" smtClean="0">
                <a:solidFill>
                  <a:srgbClr val="993300"/>
                </a:solidFill>
                <a:latin typeface="Calibri" panose="020F0502020204030204"/>
              </a:rPr>
              <a:t>.</a:t>
            </a:r>
            <a:br>
              <a:rPr lang="nl-NL" sz="2700" b="1" dirty="0" smtClean="0">
                <a:solidFill>
                  <a:srgbClr val="993300"/>
                </a:solidFill>
                <a:latin typeface="Calibri" panose="020F0502020204030204"/>
              </a:rPr>
            </a:br>
            <a:r>
              <a:rPr lang="nl-NL" sz="2700" dirty="0">
                <a:solidFill>
                  <a:srgbClr val="993300"/>
                </a:solidFill>
                <a:latin typeface="Calibri" panose="020F0502020204030204"/>
              </a:rPr>
              <a:t/>
            </a:r>
            <a:br>
              <a:rPr lang="nl-NL" sz="2700" dirty="0">
                <a:solidFill>
                  <a:srgbClr val="993300"/>
                </a:solidFill>
                <a:latin typeface="Calibri" panose="020F0502020204030204"/>
              </a:rPr>
            </a:br>
            <a:r>
              <a:rPr lang="nl-NL" sz="2700" b="1" dirty="0">
                <a:solidFill>
                  <a:prstClr val="black"/>
                </a:solidFill>
                <a:latin typeface="Calibri" panose="020F0502020204030204"/>
              </a:rPr>
              <a:t>- Waak over je gevoelsleven.</a:t>
            </a:r>
            <a:r>
              <a:rPr lang="nl-NL" sz="2700" dirty="0">
                <a:solidFill>
                  <a:prstClr val="black"/>
                </a:solidFill>
                <a:latin typeface="Calibri" panose="020F0502020204030204"/>
              </a:rPr>
              <a:t/>
            </a:r>
            <a:br>
              <a:rPr lang="nl-NL" sz="2700" dirty="0">
                <a:solidFill>
                  <a:prstClr val="black"/>
                </a:solidFill>
                <a:latin typeface="Calibri" panose="020F0502020204030204"/>
              </a:rPr>
            </a:br>
            <a:r>
              <a:rPr lang="nl-NL" sz="2700" b="1" dirty="0">
                <a:solidFill>
                  <a:srgbClr val="993300"/>
                </a:solidFill>
                <a:latin typeface="Calibri" panose="020F0502020204030204"/>
              </a:rPr>
              <a:t>- Let op je gevoelens van boosheid, schuld, afgunst, afwijzing</a:t>
            </a:r>
            <a:r>
              <a:rPr lang="nl-NL" sz="2700" b="1" dirty="0" smtClean="0">
                <a:solidFill>
                  <a:srgbClr val="993300"/>
                </a:solidFill>
                <a:latin typeface="Calibri" panose="020F0502020204030204"/>
              </a:rPr>
              <a:t>, </a:t>
            </a:r>
            <a:r>
              <a:rPr lang="nl-NL" sz="2700" b="1" dirty="0">
                <a:solidFill>
                  <a:srgbClr val="993300"/>
                </a:solidFill>
                <a:latin typeface="Calibri" panose="020F0502020204030204"/>
              </a:rPr>
              <a:t>angst en twijfel.</a:t>
            </a:r>
            <a:r>
              <a:rPr lang="nl-NL" sz="2700" dirty="0">
                <a:solidFill>
                  <a:srgbClr val="993300"/>
                </a:solidFill>
                <a:latin typeface="Calibri" panose="020F0502020204030204"/>
              </a:rPr>
              <a:t/>
            </a:r>
            <a:br>
              <a:rPr lang="nl-NL" sz="2700" dirty="0">
                <a:solidFill>
                  <a:srgbClr val="993300"/>
                </a:solidFill>
                <a:latin typeface="Calibri" panose="020F0502020204030204"/>
              </a:rPr>
            </a:br>
            <a:endParaRPr lang="nl-NL" sz="2700" dirty="0">
              <a:solidFill>
                <a:srgbClr val="993300"/>
              </a:solidFill>
            </a:endParaRPr>
          </a:p>
        </p:txBody>
      </p:sp>
      <p:sp>
        <p:nvSpPr>
          <p:cNvPr id="3" name="Tijdelijke aanduiding voor tekst 2"/>
          <p:cNvSpPr>
            <a:spLocks noGrp="1"/>
          </p:cNvSpPr>
          <p:nvPr>
            <p:ph type="body" idx="1"/>
          </p:nvPr>
        </p:nvSpPr>
        <p:spPr>
          <a:xfrm>
            <a:off x="113288" y="5008970"/>
            <a:ext cx="11814373" cy="1849030"/>
          </a:xfrm>
        </p:spPr>
        <p:txBody>
          <a:bodyPr>
            <a:noAutofit/>
          </a:bodyPr>
          <a:lstStyle/>
          <a:p>
            <a:r>
              <a:rPr lang="nl-NL" sz="2800" b="1" dirty="0" smtClean="0">
                <a:solidFill>
                  <a:prstClr val="black"/>
                </a:solidFill>
                <a:ea typeface="+mj-ea"/>
                <a:cs typeface="+mj-cs"/>
              </a:rPr>
              <a:t>- Zorg </a:t>
            </a:r>
            <a:r>
              <a:rPr lang="nl-NL" sz="2800" b="1" dirty="0">
                <a:solidFill>
                  <a:prstClr val="black"/>
                </a:solidFill>
                <a:ea typeface="+mj-ea"/>
                <a:cs typeface="+mj-cs"/>
              </a:rPr>
              <a:t>ervoor dat deze negatieve gevoelens niet gaan </a:t>
            </a:r>
            <a:r>
              <a:rPr lang="nl-NL" sz="2800" b="1" dirty="0" smtClean="0">
                <a:solidFill>
                  <a:prstClr val="black"/>
                </a:solidFill>
                <a:ea typeface="+mj-ea"/>
                <a:cs typeface="+mj-cs"/>
              </a:rPr>
              <a:t>overheersen </a:t>
            </a:r>
            <a:r>
              <a:rPr lang="nl-NL" sz="2800" b="1" dirty="0">
                <a:solidFill>
                  <a:prstClr val="black"/>
                </a:solidFill>
                <a:ea typeface="+mj-ea"/>
                <a:cs typeface="+mj-cs"/>
              </a:rPr>
              <a:t>in </a:t>
            </a:r>
            <a:r>
              <a:rPr lang="nl-NL" sz="2800" b="1" dirty="0" smtClean="0">
                <a:solidFill>
                  <a:prstClr val="black"/>
                </a:solidFill>
                <a:ea typeface="+mj-ea"/>
                <a:cs typeface="+mj-cs"/>
              </a:rPr>
              <a:t>je</a:t>
            </a:r>
            <a:r>
              <a:rPr lang="nl-NL" sz="2800" b="1" dirty="0">
                <a:solidFill>
                  <a:prstClr val="black"/>
                </a:solidFill>
                <a:ea typeface="+mj-ea"/>
                <a:cs typeface="+mj-cs"/>
              </a:rPr>
              <a:t> leven.</a:t>
            </a:r>
            <a:r>
              <a:rPr lang="nl-NL" sz="2800" dirty="0">
                <a:solidFill>
                  <a:prstClr val="black"/>
                </a:solidFill>
                <a:ea typeface="+mj-ea"/>
                <a:cs typeface="+mj-cs"/>
              </a:rPr>
              <a:t/>
            </a:r>
            <a:br>
              <a:rPr lang="nl-NL" sz="2800" dirty="0">
                <a:solidFill>
                  <a:prstClr val="black"/>
                </a:solidFill>
                <a:ea typeface="+mj-ea"/>
                <a:cs typeface="+mj-cs"/>
              </a:rPr>
            </a:br>
            <a:r>
              <a:rPr lang="nl-NL" sz="2800" b="1" dirty="0">
                <a:solidFill>
                  <a:srgbClr val="993300"/>
                </a:solidFill>
                <a:ea typeface="+mj-ea"/>
                <a:cs typeface="+mj-cs"/>
              </a:rPr>
              <a:t>- Richt je gedachten op positieve en bemoedigende </a:t>
            </a:r>
            <a:r>
              <a:rPr lang="nl-NL" sz="2800" b="1" dirty="0" smtClean="0">
                <a:solidFill>
                  <a:srgbClr val="993300"/>
                </a:solidFill>
                <a:ea typeface="+mj-ea"/>
                <a:cs typeface="+mj-cs"/>
              </a:rPr>
              <a:t>zaken vanuit </a:t>
            </a:r>
            <a:r>
              <a:rPr lang="nl-NL" sz="2800" b="1" dirty="0">
                <a:solidFill>
                  <a:srgbClr val="993300"/>
                </a:solidFill>
                <a:ea typeface="+mj-ea"/>
                <a:cs typeface="+mj-cs"/>
              </a:rPr>
              <a:t>Gods Woord.</a:t>
            </a:r>
            <a:r>
              <a:rPr lang="nl-NL" sz="2800" dirty="0">
                <a:solidFill>
                  <a:srgbClr val="993300"/>
                </a:solidFill>
                <a:ea typeface="+mj-ea"/>
                <a:cs typeface="+mj-cs"/>
              </a:rPr>
              <a:t/>
            </a:r>
            <a:br>
              <a:rPr lang="nl-NL" sz="2800" dirty="0">
                <a:solidFill>
                  <a:srgbClr val="993300"/>
                </a:solidFill>
                <a:ea typeface="+mj-ea"/>
                <a:cs typeface="+mj-cs"/>
              </a:rPr>
            </a:br>
            <a:r>
              <a:rPr lang="nl-NL" sz="2800" b="1" dirty="0">
                <a:solidFill>
                  <a:prstClr val="black"/>
                </a:solidFill>
                <a:ea typeface="+mj-ea"/>
                <a:cs typeface="+mj-cs"/>
              </a:rPr>
              <a:t>- ‘Word niet overwonnen door het kwade</a:t>
            </a:r>
            <a:r>
              <a:rPr lang="nl-NL" sz="2800" b="1" dirty="0" smtClean="0">
                <a:solidFill>
                  <a:prstClr val="black"/>
                </a:solidFill>
                <a:ea typeface="+mj-ea"/>
                <a:cs typeface="+mj-cs"/>
              </a:rPr>
              <a:t>, maar </a:t>
            </a:r>
            <a:r>
              <a:rPr lang="nl-NL" sz="2800" b="1" dirty="0">
                <a:solidFill>
                  <a:prstClr val="black"/>
                </a:solidFill>
                <a:ea typeface="+mj-ea"/>
                <a:cs typeface="+mj-cs"/>
              </a:rPr>
              <a:t>overwin het kwade door het goede’ (Rom.12:21).</a:t>
            </a:r>
            <a:r>
              <a:rPr lang="nl-NL" sz="2800" dirty="0">
                <a:solidFill>
                  <a:prstClr val="black"/>
                </a:solidFill>
                <a:ea typeface="+mj-ea"/>
                <a:cs typeface="+mj-cs"/>
              </a:rPr>
              <a:t/>
            </a:r>
            <a:br>
              <a:rPr lang="nl-NL" sz="2800" dirty="0">
                <a:solidFill>
                  <a:prstClr val="black"/>
                </a:solidFill>
                <a:ea typeface="+mj-ea"/>
                <a:cs typeface="+mj-cs"/>
              </a:rPr>
            </a:br>
            <a:endParaRPr lang="nl-NL" sz="2800" dirty="0"/>
          </a:p>
        </p:txBody>
      </p:sp>
    </p:spTree>
    <p:extLst>
      <p:ext uri="{BB962C8B-B14F-4D97-AF65-F5344CB8AC3E}">
        <p14:creationId xmlns:p14="http://schemas.microsoft.com/office/powerpoint/2010/main" val="34679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470216" y="420786"/>
            <a:ext cx="6721784" cy="6437214"/>
          </a:xfrm>
        </p:spPr>
        <p:txBody>
          <a:bodyPr>
            <a:normAutofit/>
          </a:bodyPr>
          <a:lstStyle/>
          <a:p>
            <a:pPr fontAlgn="base"/>
            <a:r>
              <a:rPr lang="nl-NL" sz="6600" b="1" dirty="0">
                <a:latin typeface="+mn-lt"/>
              </a:rPr>
              <a:t>Door te wandelen in de waarheid,</a:t>
            </a:r>
            <a:r>
              <a:rPr lang="nl-NL" sz="6600" dirty="0">
                <a:latin typeface="+mn-lt"/>
              </a:rPr>
              <a:t/>
            </a:r>
            <a:br>
              <a:rPr lang="nl-NL" sz="6600" dirty="0">
                <a:latin typeface="+mn-lt"/>
              </a:rPr>
            </a:br>
            <a:r>
              <a:rPr lang="nl-NL" sz="6600" b="1" dirty="0" smtClean="0">
                <a:latin typeface="+mn-lt"/>
              </a:rPr>
              <a:t>kunnen </a:t>
            </a:r>
            <a:r>
              <a:rPr lang="nl-NL" sz="6600" b="1" dirty="0">
                <a:latin typeface="+mn-lt"/>
              </a:rPr>
              <a:t>vreugde en vrijheid weer op ons pad komen</a:t>
            </a:r>
            <a:r>
              <a:rPr lang="nl-NL" sz="6600" dirty="0">
                <a:latin typeface="+mn-lt"/>
              </a:rPr>
              <a:t/>
            </a:r>
            <a:br>
              <a:rPr lang="nl-NL" sz="6600" dirty="0">
                <a:latin typeface="+mn-lt"/>
              </a:rPr>
            </a:br>
            <a:endParaRPr lang="nl-NL" sz="6600" dirty="0">
              <a:latin typeface="+mn-lt"/>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6" y="-1"/>
            <a:ext cx="5251731" cy="6867649"/>
          </a:xfrm>
          <a:prstGeom prst="rect">
            <a:avLst/>
          </a:prstGeom>
        </p:spPr>
      </p:pic>
    </p:spTree>
    <p:extLst>
      <p:ext uri="{BB962C8B-B14F-4D97-AF65-F5344CB8AC3E}">
        <p14:creationId xmlns:p14="http://schemas.microsoft.com/office/powerpoint/2010/main" val="343082241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489</Words>
  <Application>Microsoft Office PowerPoint</Application>
  <PresentationFormat>Breedbeeld</PresentationFormat>
  <Paragraphs>80</Paragraphs>
  <Slides>17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Calibri Light</vt:lpstr>
      <vt:lpstr>Georgia</vt:lpstr>
      <vt:lpstr>Kantoorthema</vt:lpstr>
      <vt:lpstr>Het licht zal de duisternis verdrijven, en de waarheid de leugen. Dit leidt tot geestelijk herstel </vt:lpstr>
      <vt:lpstr>Hoe worden we verlost van de boze en van de duistere ingevingen in onze gedachten?   Waar doe je het raam van je denken voor open?</vt:lpstr>
      <vt:lpstr>Gebruik het schild van het geloof  Dr. Neil Anderson:  ‘Als gelovigen zouden we geen aandacht moeten schenken aan verleidelijke, beschuldigende en misleidende gedachten.  Wij moeten de wapenrusting van God aandoen, het schild van geloof opnemen en tegenstand bieden aan satans vurige pijlen die op onze gedachten gericht zijn.’ </vt:lpstr>
      <vt:lpstr> Anderson leert ons: ‘U komt niet van uw negatieve gedachten af door te proberen ze niet meer te denken,  u overwint ze door te kiezen voor de waarheid.’  ‘God zal u kracht geven  naarmate u op Hem vertrouwt’ </vt:lpstr>
      <vt:lpstr> Je hoeft niet bang te zijn als je gelovig ziet op de handen van Jezus.   Hij heeft het gif en de pijn weggedragen!   Je hoeft niet bang te zijn al dreigt de duivel weer,   leg maar gewoon je hand  in die van onze Heer.</vt:lpstr>
      <vt:lpstr>De helm van de hoop geeft bescherming en zekerheid  Weet je jezelf geaccepteerd door God?   Ken je de liefde  van Jezus Christus?   Dit geeft ons innerlijke rust  en veiligheid </vt:lpstr>
      <vt:lpstr>Door in een leugen te geloven, blijf je twijfelen,  maar de waarheid bevrijdt je van de leugen,  daar bestaat geen twijfel over! </vt:lpstr>
      <vt:lpstr>- Geef geen gehoor aan de boze influisteringen van demonen. - Besef dat ze werken met leugens en manipulatie. - Weet dat je de boze gedachten niet hoeft te accepteren en kunt verwerpen. - Weet ook dat je niet zondigt als je de ingevingen niet overneemt.  - Waak over je gevoelsleven. - Let op je gevoelens van boosheid, schuld, afgunst, afwijzing, angst en twijfel. </vt:lpstr>
      <vt:lpstr>Door te wandelen in de waarheid, kunnen vreugde en vrijheid weer op ons pad komen </vt:lpstr>
      <vt:lpstr>PowerPoint-presentatie</vt:lpstr>
      <vt:lpstr>PowerPoint-presentatie</vt:lpstr>
      <vt:lpstr>PowerPoint-presentatie</vt:lpstr>
      <vt:lpstr>PowerPoint-presentatie</vt:lpstr>
      <vt:lpstr>Wang MingDao na meer dan 22 jaar gevangenschap:  ‘Ik was een bangerik. Dat wist ik maar al te goed.’  ‘Nu is er nog maar Eén Die ik vrees: God. Zolang ik niet  tegen God zondig en Hem trouw blijf, heb ik niets te vrezen.</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dc:creator>
  <cp:lastModifiedBy>Jan</cp:lastModifiedBy>
  <cp:revision>18</cp:revision>
  <dcterms:created xsi:type="dcterms:W3CDTF">2015-05-12T09:59:19Z</dcterms:created>
  <dcterms:modified xsi:type="dcterms:W3CDTF">2015-05-12T12:01:01Z</dcterms:modified>
</cp:coreProperties>
</file>