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1" r:id="rId3"/>
    <p:sldId id="272" r:id="rId4"/>
    <p:sldId id="269" r:id="rId5"/>
    <p:sldId id="257" r:id="rId6"/>
    <p:sldId id="258" r:id="rId7"/>
    <p:sldId id="259" r:id="rId8"/>
    <p:sldId id="260" r:id="rId9"/>
    <p:sldId id="261" r:id="rId10"/>
    <p:sldId id="262" r:id="rId11"/>
    <p:sldId id="265" r:id="rId12"/>
    <p:sldId id="266" r:id="rId13"/>
    <p:sldId id="267" r:id="rId14"/>
    <p:sldId id="26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CBBE580-CACF-4136-91FC-982E12194B05}" type="datetimeFigureOut">
              <a:rPr lang="nl-NL" smtClean="0"/>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142193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BBE580-CACF-4136-91FC-982E12194B05}" type="datetimeFigureOut">
              <a:rPr lang="nl-NL" smtClean="0"/>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352133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BBE580-CACF-4136-91FC-982E12194B05}" type="datetimeFigureOut">
              <a:rPr lang="nl-NL" smtClean="0"/>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174054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BBE580-CACF-4136-91FC-982E12194B05}" type="datetimeFigureOut">
              <a:rPr lang="nl-NL" smtClean="0"/>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25014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CBBE580-CACF-4136-91FC-982E12194B05}" type="datetimeFigureOut">
              <a:rPr lang="nl-NL" smtClean="0"/>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234548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CBBE580-CACF-4136-91FC-982E12194B05}" type="datetimeFigureOut">
              <a:rPr lang="nl-NL" smtClean="0"/>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201402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CBBE580-CACF-4136-91FC-982E12194B05}" type="datetimeFigureOut">
              <a:rPr lang="nl-NL" smtClean="0"/>
              <a:t>27-10-2016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378230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CBBE580-CACF-4136-91FC-982E12194B05}" type="datetimeFigureOut">
              <a:rPr lang="nl-NL" smtClean="0"/>
              <a:t>27-10-2016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147381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CBBE580-CACF-4136-91FC-982E12194B05}" type="datetimeFigureOut">
              <a:rPr lang="nl-NL" smtClean="0"/>
              <a:t>27-10-2016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201220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BBE580-CACF-4136-91FC-982E12194B05}" type="datetimeFigureOut">
              <a:rPr lang="nl-NL" smtClean="0"/>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364455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BBE580-CACF-4136-91FC-982E12194B05}" type="datetimeFigureOut">
              <a:rPr lang="nl-NL" smtClean="0"/>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434786-C615-4E8B-AAFF-C31CB2BD87E5}" type="slidenum">
              <a:rPr lang="nl-NL" smtClean="0"/>
              <a:t>‹nr.›</a:t>
            </a:fld>
            <a:endParaRPr lang="nl-NL"/>
          </a:p>
        </p:txBody>
      </p:sp>
    </p:spTree>
    <p:extLst>
      <p:ext uri="{BB962C8B-B14F-4D97-AF65-F5344CB8AC3E}">
        <p14:creationId xmlns:p14="http://schemas.microsoft.com/office/powerpoint/2010/main" val="364416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BE580-CACF-4136-91FC-982E12194B05}" type="datetimeFigureOut">
              <a:rPr lang="nl-NL" smtClean="0"/>
              <a:t>27-10-2016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4786-C615-4E8B-AAFF-C31CB2BD87E5}" type="slidenum">
              <a:rPr lang="nl-NL" smtClean="0"/>
              <a:t>‹nr.›</a:t>
            </a:fld>
            <a:endParaRPr lang="nl-NL"/>
          </a:p>
        </p:txBody>
      </p:sp>
    </p:spTree>
    <p:extLst>
      <p:ext uri="{BB962C8B-B14F-4D97-AF65-F5344CB8AC3E}">
        <p14:creationId xmlns:p14="http://schemas.microsoft.com/office/powerpoint/2010/main" val="3797981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6486" y="0"/>
            <a:ext cx="6425514" cy="6858000"/>
          </a:xfrm>
        </p:spPr>
        <p:txBody>
          <a:bodyPr/>
          <a:lstStyle/>
          <a:p>
            <a:pPr algn="ctr"/>
            <a:r>
              <a:rPr lang="nl-NL" b="1" dirty="0" smtClean="0">
                <a:latin typeface="+mn-lt"/>
              </a:rPr>
              <a:t>Hoe worden we verlost van de kwade machten, die verleiden en misleiden? </a:t>
            </a:r>
            <a:br>
              <a:rPr lang="nl-NL" b="1" dirty="0" smtClean="0">
                <a:latin typeface="+mn-lt"/>
              </a:rPr>
            </a:br>
            <a:r>
              <a:rPr lang="nl-NL" b="1" dirty="0" smtClean="0">
                <a:solidFill>
                  <a:schemeClr val="accent2">
                    <a:lumMod val="50000"/>
                  </a:schemeClr>
                </a:solidFill>
                <a:latin typeface="+mn-lt"/>
              </a:rPr>
              <a:t>Ben je nog gebonden door leugens? </a:t>
            </a:r>
            <a:br>
              <a:rPr lang="nl-NL" b="1" dirty="0" smtClean="0">
                <a:solidFill>
                  <a:schemeClr val="accent2">
                    <a:lumMod val="50000"/>
                  </a:schemeClr>
                </a:solidFill>
                <a:latin typeface="+mn-lt"/>
              </a:rPr>
            </a:br>
            <a:r>
              <a:rPr lang="nl-NL" b="1" dirty="0" smtClean="0">
                <a:solidFill>
                  <a:schemeClr val="accent6">
                    <a:lumMod val="50000"/>
                  </a:schemeClr>
                </a:solidFill>
                <a:latin typeface="+mn-lt"/>
              </a:rPr>
              <a:t>Geloof je de waarheid die je bevrijdt? </a:t>
            </a:r>
            <a:br>
              <a:rPr lang="nl-NL" b="1" dirty="0" smtClean="0">
                <a:solidFill>
                  <a:schemeClr val="accent6">
                    <a:lumMod val="50000"/>
                  </a:schemeClr>
                </a:solidFill>
                <a:latin typeface="+mn-lt"/>
              </a:rPr>
            </a:br>
            <a:r>
              <a:rPr lang="nl-NL" b="1" dirty="0" smtClean="0">
                <a:solidFill>
                  <a:srgbClr val="002060"/>
                </a:solidFill>
                <a:latin typeface="+mn-lt"/>
              </a:rPr>
              <a:t>Jezus is de Weg, de Waarheid en het Leven </a:t>
            </a:r>
            <a:r>
              <a:rPr lang="nl-NL" sz="2800" b="1" dirty="0" smtClean="0">
                <a:solidFill>
                  <a:srgbClr val="002060"/>
                </a:solidFill>
                <a:latin typeface="+mn-lt"/>
              </a:rPr>
              <a:t>(Johannes 14:6)</a:t>
            </a:r>
            <a:endParaRPr lang="nl-NL" sz="2800" b="1" dirty="0">
              <a:solidFill>
                <a:srgbClr val="002060"/>
              </a:solidFill>
              <a:latin typeface="+mn-lt"/>
            </a:endParaRPr>
          </a:p>
        </p:txBody>
      </p:sp>
      <p:pic>
        <p:nvPicPr>
          <p:cNvPr id="5122" name="Picture 2" descr="http://www.pastoralehulpverleningjongeren.nl/wp-content/uploads/2011/06/Hoe-word-je-verlost-van-de-boz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49" y="-173597"/>
            <a:ext cx="5965138" cy="720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70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143196" y="0"/>
            <a:ext cx="4048803" cy="6858000"/>
          </a:xfrm>
        </p:spPr>
        <p:txBody>
          <a:bodyPr>
            <a:normAutofit fontScale="90000"/>
          </a:bodyPr>
          <a:lstStyle/>
          <a:p>
            <a:pPr algn="ctr"/>
            <a:r>
              <a:rPr lang="nl-NL" b="1" dirty="0" smtClean="0">
                <a:latin typeface="+mn-lt"/>
              </a:rPr>
              <a:t>De Waarheid maakt vrij van misleidende leugens. </a:t>
            </a:r>
            <a:br>
              <a:rPr lang="nl-NL" b="1" dirty="0" smtClean="0">
                <a:latin typeface="+mn-lt"/>
              </a:rPr>
            </a:br>
            <a:r>
              <a:rPr lang="nl-NL" b="1" dirty="0" smtClean="0">
                <a:solidFill>
                  <a:schemeClr val="accent4">
                    <a:lumMod val="50000"/>
                  </a:schemeClr>
                </a:solidFill>
                <a:latin typeface="+mn-lt"/>
              </a:rPr>
              <a:t>Je kunt geestelijk groeien op het gele denkveld. </a:t>
            </a:r>
            <a:r>
              <a:rPr lang="nl-NL" b="1" dirty="0" smtClean="0">
                <a:solidFill>
                  <a:schemeClr val="accent6">
                    <a:lumMod val="50000"/>
                  </a:schemeClr>
                </a:solidFill>
                <a:latin typeface="+mn-lt"/>
              </a:rPr>
              <a:t>Dat moet je voeden... </a:t>
            </a:r>
            <a:br>
              <a:rPr lang="nl-NL" b="1" dirty="0" smtClean="0">
                <a:solidFill>
                  <a:schemeClr val="accent6">
                    <a:lumMod val="50000"/>
                  </a:schemeClr>
                </a:solidFill>
                <a:latin typeface="+mn-lt"/>
              </a:rPr>
            </a:br>
            <a:r>
              <a:rPr lang="nl-NL" b="1" dirty="0" smtClean="0">
                <a:solidFill>
                  <a:schemeClr val="bg2">
                    <a:lumMod val="25000"/>
                  </a:schemeClr>
                </a:solidFill>
                <a:latin typeface="+mn-lt"/>
              </a:rPr>
              <a:t>Kom zo weinig mogelijk op het grijze veld    </a:t>
            </a:r>
            <a:endParaRPr lang="nl-NL" b="1" dirty="0">
              <a:solidFill>
                <a:schemeClr val="bg2">
                  <a:lumMod val="25000"/>
                </a:schemeClr>
              </a:solidFill>
              <a:latin typeface="+mn-lt"/>
            </a:endParaRPr>
          </a:p>
        </p:txBody>
      </p:sp>
      <p:pic>
        <p:nvPicPr>
          <p:cNvPr id="7170" name="Picture 2" descr="http://www.pastoralehulpverleningjongeren.nl/wp-content/uploads/2015/03/DE-WAARHEID-MAAKT-VRIJ-VAN-MISLEIDENDE-LEUGEN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65"/>
            <a:ext cx="8143196" cy="691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542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051590" y="0"/>
            <a:ext cx="5140410" cy="6858000"/>
          </a:xfrm>
        </p:spPr>
        <p:txBody>
          <a:bodyPr>
            <a:normAutofit fontScale="90000"/>
          </a:bodyPr>
          <a:lstStyle/>
          <a:p>
            <a:pPr algn="ctr"/>
            <a:r>
              <a:rPr lang="nl-NL" sz="4000" b="1" dirty="0" smtClean="0">
                <a:solidFill>
                  <a:srgbClr val="002060"/>
                </a:solidFill>
                <a:latin typeface="+mn-lt"/>
              </a:rPr>
              <a:t>Door positieve inspiratie (door de Heilige geest) groeien geloof, hoop, liefde en kennis in je. </a:t>
            </a:r>
            <a:r>
              <a:rPr lang="nl-NL" sz="4000" b="1" dirty="0" smtClean="0">
                <a:latin typeface="+mn-lt"/>
              </a:rPr>
              <a:t/>
            </a:r>
            <a:br>
              <a:rPr lang="nl-NL" sz="4000" b="1" dirty="0" smtClean="0">
                <a:latin typeface="+mn-lt"/>
              </a:rPr>
            </a:b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sz="4000" b="1" dirty="0" smtClean="0">
                <a:solidFill>
                  <a:schemeClr val="accent6">
                    <a:lumMod val="50000"/>
                  </a:schemeClr>
                </a:solidFill>
                <a:latin typeface="+mn-lt"/>
              </a:rPr>
              <a:t>Je voelt dan niet meer zo afgewezen, </a:t>
            </a:r>
            <a:br>
              <a:rPr lang="nl-NL" sz="4000" b="1" dirty="0" smtClean="0">
                <a:solidFill>
                  <a:schemeClr val="accent6">
                    <a:lumMod val="50000"/>
                  </a:schemeClr>
                </a:solidFill>
                <a:latin typeface="+mn-lt"/>
              </a:rPr>
            </a:br>
            <a:r>
              <a:rPr lang="nl-NL" sz="4000" b="1" dirty="0" smtClean="0">
                <a:solidFill>
                  <a:schemeClr val="accent6">
                    <a:lumMod val="50000"/>
                  </a:schemeClr>
                </a:solidFill>
                <a:latin typeface="+mn-lt"/>
              </a:rPr>
              <a:t>maar ervaart steeds meer acceptatie, veiligheid en </a:t>
            </a:r>
            <a:r>
              <a:rPr lang="nl-NL" sz="4000" b="1" dirty="0" smtClean="0">
                <a:solidFill>
                  <a:schemeClr val="accent4">
                    <a:lumMod val="50000"/>
                  </a:schemeClr>
                </a:solidFill>
                <a:latin typeface="+mn-lt"/>
              </a:rPr>
              <a:t>geestelijke vreugde…</a:t>
            </a:r>
            <a:br>
              <a:rPr lang="nl-NL" sz="4000" b="1" dirty="0" smtClean="0">
                <a:solidFill>
                  <a:schemeClr val="accent4">
                    <a:lumMod val="50000"/>
                  </a:schemeClr>
                </a:solidFill>
                <a:latin typeface="+mn-lt"/>
              </a:rPr>
            </a:br>
            <a:r>
              <a:rPr lang="nl-NL" sz="1000" b="1" dirty="0" smtClean="0">
                <a:latin typeface="+mn-lt"/>
              </a:rPr>
              <a:t/>
            </a:r>
            <a:br>
              <a:rPr lang="nl-NL" sz="1000" b="1" dirty="0" smtClean="0">
                <a:latin typeface="+mn-lt"/>
              </a:rPr>
            </a:br>
            <a:r>
              <a:rPr lang="nl-NL" sz="1000" b="1" dirty="0">
                <a:latin typeface="+mn-lt"/>
              </a:rPr>
              <a:t/>
            </a:r>
            <a:br>
              <a:rPr lang="nl-NL" sz="1000" b="1" dirty="0">
                <a:latin typeface="+mn-lt"/>
              </a:rPr>
            </a:br>
            <a:r>
              <a:rPr lang="nl-NL" sz="4000" b="1" dirty="0" smtClean="0">
                <a:latin typeface="+mn-lt"/>
              </a:rPr>
              <a:t>Wat groeit er </a:t>
            </a:r>
            <a:r>
              <a:rPr lang="nl-NL" sz="4000" b="1" dirty="0">
                <a:latin typeface="+mn-lt"/>
              </a:rPr>
              <a:t>in je hart </a:t>
            </a:r>
            <a:r>
              <a:rPr lang="nl-NL" sz="4000" b="1" dirty="0" smtClean="0">
                <a:latin typeface="+mn-lt"/>
              </a:rPr>
              <a:t>door het toelaten van negatieve infiltratie?</a:t>
            </a:r>
            <a:endParaRPr lang="nl-NL" sz="4000" b="1" dirty="0">
              <a:latin typeface="+mn-lt"/>
            </a:endParaRPr>
          </a:p>
        </p:txBody>
      </p:sp>
      <p:pic>
        <p:nvPicPr>
          <p:cNvPr id="8194" name="Picture 2" descr="http://www.pastoralehulpverleningjongeren.nl/wp-content/uploads/2015/01/Geestelijke-groei-door-meer-hoop-geloof-liefde-en-kennis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48" y="0"/>
            <a:ext cx="69433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39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50506" y="0"/>
            <a:ext cx="6141493" cy="6858000"/>
          </a:xfrm>
        </p:spPr>
        <p:txBody>
          <a:bodyPr/>
          <a:lstStyle/>
          <a:p>
            <a:pPr algn="ctr" fontAlgn="base"/>
            <a:r>
              <a:rPr lang="nl-NL" b="1" dirty="0">
                <a:solidFill>
                  <a:srgbClr val="002060"/>
                </a:solidFill>
                <a:latin typeface="+mn-lt"/>
              </a:rPr>
              <a:t>Waardoor laten we ons geestelijk voeden?</a:t>
            </a:r>
            <a:r>
              <a:rPr lang="nl-NL" dirty="0">
                <a:solidFill>
                  <a:srgbClr val="002060"/>
                </a:solidFill>
                <a:latin typeface="+mn-lt"/>
              </a:rPr>
              <a:t/>
            </a:r>
            <a:br>
              <a:rPr lang="nl-NL" dirty="0">
                <a:solidFill>
                  <a:srgbClr val="002060"/>
                </a:solidFill>
                <a:latin typeface="+mn-lt"/>
              </a:rPr>
            </a:br>
            <a:r>
              <a:rPr lang="nl-NL" dirty="0" smtClean="0">
                <a:latin typeface="+mn-lt"/>
              </a:rPr>
              <a:t/>
            </a:r>
            <a:br>
              <a:rPr lang="nl-NL" dirty="0" smtClean="0">
                <a:latin typeface="+mn-lt"/>
              </a:rPr>
            </a:br>
            <a:r>
              <a:rPr lang="nl-NL" b="1" dirty="0" smtClean="0">
                <a:solidFill>
                  <a:schemeClr val="accent6">
                    <a:lumMod val="50000"/>
                  </a:schemeClr>
                </a:solidFill>
                <a:latin typeface="+mn-lt"/>
              </a:rPr>
              <a:t>Hoe </a:t>
            </a:r>
            <a:r>
              <a:rPr lang="nl-NL" b="1" dirty="0">
                <a:solidFill>
                  <a:schemeClr val="accent6">
                    <a:lumMod val="50000"/>
                  </a:schemeClr>
                </a:solidFill>
                <a:latin typeface="+mn-lt"/>
              </a:rPr>
              <a:t>vindt verkeerde geestelijke infiltratie via onze gedachten plaats?</a:t>
            </a:r>
            <a:r>
              <a:rPr lang="nl-NL" dirty="0">
                <a:solidFill>
                  <a:schemeClr val="accent6">
                    <a:lumMod val="50000"/>
                  </a:schemeClr>
                </a:solidFill>
                <a:latin typeface="+mn-lt"/>
              </a:rPr>
              <a:t/>
            </a:r>
            <a:br>
              <a:rPr lang="nl-NL" dirty="0">
                <a:solidFill>
                  <a:schemeClr val="accent6">
                    <a:lumMod val="50000"/>
                  </a:schemeClr>
                </a:solidFill>
                <a:latin typeface="+mn-lt"/>
              </a:rPr>
            </a:br>
            <a:r>
              <a:rPr lang="nl-NL" dirty="0" smtClean="0">
                <a:latin typeface="+mn-lt"/>
              </a:rPr>
              <a:t/>
            </a:r>
            <a:br>
              <a:rPr lang="nl-NL" dirty="0" smtClean="0">
                <a:latin typeface="+mn-lt"/>
              </a:rPr>
            </a:br>
            <a:r>
              <a:rPr lang="nl-NL" b="1" dirty="0" smtClean="0">
                <a:solidFill>
                  <a:schemeClr val="accent4">
                    <a:lumMod val="50000"/>
                  </a:schemeClr>
                </a:solidFill>
                <a:latin typeface="+mn-lt"/>
              </a:rPr>
              <a:t>Hoe </a:t>
            </a:r>
            <a:r>
              <a:rPr lang="nl-NL" b="1" dirty="0">
                <a:solidFill>
                  <a:schemeClr val="accent4">
                    <a:lumMod val="50000"/>
                  </a:schemeClr>
                </a:solidFill>
                <a:latin typeface="+mn-lt"/>
              </a:rPr>
              <a:t>ontvangen we inspiratie via ons positieve gele denkveld</a:t>
            </a:r>
            <a:r>
              <a:rPr lang="nl-NL" b="1" dirty="0" smtClean="0">
                <a:solidFill>
                  <a:schemeClr val="accent4">
                    <a:lumMod val="50000"/>
                  </a:schemeClr>
                </a:solidFill>
                <a:latin typeface="+mn-lt"/>
              </a:rPr>
              <a:t>?</a:t>
            </a:r>
            <a:endParaRPr lang="nl-NL" dirty="0">
              <a:solidFill>
                <a:schemeClr val="accent4">
                  <a:lumMod val="50000"/>
                </a:schemeClr>
              </a:solidFill>
              <a:latin typeface="+mn-lt"/>
            </a:endParaRPr>
          </a:p>
        </p:txBody>
      </p:sp>
      <p:pic>
        <p:nvPicPr>
          <p:cNvPr id="9218" name="Picture 2" descr="http://www.pastoralehulpverleningjongeren.nl/wp-content/uploads/2011/04/Levensboom-van-de-geestelijke-mens-nog-niet-ingevul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05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23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63316" y="0"/>
            <a:ext cx="5167935" cy="6858001"/>
          </a:xfrm>
        </p:spPr>
        <p:txBody>
          <a:bodyPr>
            <a:normAutofit fontScale="90000"/>
          </a:bodyPr>
          <a:lstStyle/>
          <a:p>
            <a:pPr algn="ctr" fontAlgn="base"/>
            <a:r>
              <a:rPr lang="nl-NL" sz="3100" b="1" dirty="0">
                <a:latin typeface="+mn-lt"/>
              </a:rPr>
              <a:t>Nadat een indiaan tot geloof kwam, zei hij tegen de zendeling, dat een boze zwarte hond en een goede witte hond in hem tegen elkaar vochten. </a:t>
            </a:r>
            <a:r>
              <a:rPr lang="nl-NL" sz="3100" b="1" dirty="0" smtClean="0">
                <a:latin typeface="+mn-lt"/>
              </a:rPr>
              <a:t/>
            </a:r>
            <a:br>
              <a:rPr lang="nl-NL" sz="3100" b="1" dirty="0" smtClean="0">
                <a:latin typeface="+mn-lt"/>
              </a:rPr>
            </a:br>
            <a:r>
              <a:rPr lang="nl-NL" sz="3100" b="1" dirty="0" smtClean="0">
                <a:solidFill>
                  <a:schemeClr val="accent2">
                    <a:lumMod val="50000"/>
                  </a:schemeClr>
                </a:solidFill>
                <a:latin typeface="+mn-lt"/>
              </a:rPr>
              <a:t>Als </a:t>
            </a:r>
            <a:r>
              <a:rPr lang="nl-NL" sz="3100" b="1" dirty="0">
                <a:solidFill>
                  <a:schemeClr val="accent2">
                    <a:lumMod val="50000"/>
                  </a:schemeClr>
                </a:solidFill>
                <a:latin typeface="+mn-lt"/>
              </a:rPr>
              <a:t>hij de zwarte bestreed, om de witte te helpen, werd de zwarte agressiever en won het dan weer van de witte. </a:t>
            </a:r>
            <a:br>
              <a:rPr lang="nl-NL" sz="3100" b="1" dirty="0">
                <a:solidFill>
                  <a:schemeClr val="accent2">
                    <a:lumMod val="50000"/>
                  </a:schemeClr>
                </a:solidFill>
                <a:latin typeface="+mn-lt"/>
              </a:rPr>
            </a:br>
            <a:r>
              <a:rPr lang="nl-NL" sz="800" b="1" dirty="0" smtClean="0">
                <a:latin typeface="+mn-lt"/>
              </a:rPr>
              <a:t/>
            </a:r>
            <a:br>
              <a:rPr lang="nl-NL" sz="800" b="1" dirty="0" smtClean="0">
                <a:latin typeface="+mn-lt"/>
              </a:rPr>
            </a:br>
            <a:r>
              <a:rPr lang="nl-NL" sz="3100" b="1" dirty="0" smtClean="0">
                <a:latin typeface="+mn-lt"/>
              </a:rPr>
              <a:t>De </a:t>
            </a:r>
            <a:r>
              <a:rPr lang="nl-NL" sz="3100" b="1" dirty="0">
                <a:latin typeface="+mn-lt"/>
              </a:rPr>
              <a:t>zendeling vroeg hem later naar de vechtende honden. </a:t>
            </a:r>
            <a:r>
              <a:rPr lang="nl-NL" sz="3100" b="1" dirty="0" smtClean="0">
                <a:latin typeface="+mn-lt"/>
              </a:rPr>
              <a:t/>
            </a:r>
            <a:br>
              <a:rPr lang="nl-NL" sz="3100" b="1" dirty="0" smtClean="0">
                <a:latin typeface="+mn-lt"/>
              </a:rPr>
            </a:br>
            <a:r>
              <a:rPr lang="nl-NL" sz="3100" b="1" dirty="0" smtClean="0">
                <a:solidFill>
                  <a:schemeClr val="accent5">
                    <a:lumMod val="50000"/>
                  </a:schemeClr>
                </a:solidFill>
                <a:latin typeface="+mn-lt"/>
              </a:rPr>
              <a:t>De </a:t>
            </a:r>
            <a:r>
              <a:rPr lang="nl-NL" sz="3100" b="1" dirty="0">
                <a:solidFill>
                  <a:schemeClr val="accent5">
                    <a:lumMod val="50000"/>
                  </a:schemeClr>
                </a:solidFill>
                <a:latin typeface="+mn-lt"/>
              </a:rPr>
              <a:t>indiaan zei: ’De witte hond wint het nu.’ </a:t>
            </a:r>
            <a:r>
              <a:rPr lang="nl-NL" sz="3100" b="1" dirty="0" smtClean="0">
                <a:solidFill>
                  <a:schemeClr val="accent5">
                    <a:lumMod val="50000"/>
                  </a:schemeClr>
                </a:solidFill>
                <a:latin typeface="+mn-lt"/>
              </a:rPr>
              <a:t>De </a:t>
            </a:r>
            <a:r>
              <a:rPr lang="nl-NL" sz="3100" b="1" dirty="0">
                <a:solidFill>
                  <a:schemeClr val="accent5">
                    <a:lumMod val="50000"/>
                  </a:schemeClr>
                </a:solidFill>
                <a:latin typeface="+mn-lt"/>
              </a:rPr>
              <a:t>zendeling reageerde: ‘Hoe heb je dat voor elkaar </a:t>
            </a:r>
            <a:r>
              <a:rPr lang="nl-NL" sz="3100" b="1" dirty="0" smtClean="0">
                <a:solidFill>
                  <a:schemeClr val="accent5">
                    <a:lumMod val="50000"/>
                  </a:schemeClr>
                </a:solidFill>
                <a:latin typeface="+mn-lt"/>
              </a:rPr>
              <a:t>gekregen?’ </a:t>
            </a:r>
            <a:br>
              <a:rPr lang="nl-NL" sz="3100" b="1" dirty="0" smtClean="0">
                <a:solidFill>
                  <a:schemeClr val="accent5">
                    <a:lumMod val="50000"/>
                  </a:schemeClr>
                </a:solidFill>
                <a:latin typeface="+mn-lt"/>
              </a:rPr>
            </a:br>
            <a:r>
              <a:rPr lang="nl-NL" sz="3100" b="1" dirty="0" smtClean="0">
                <a:latin typeface="+mn-lt"/>
              </a:rPr>
              <a:t>De </a:t>
            </a:r>
            <a:r>
              <a:rPr lang="nl-NL" sz="3100" b="1" dirty="0">
                <a:latin typeface="+mn-lt"/>
              </a:rPr>
              <a:t>indiaan antwoordde: </a:t>
            </a:r>
            <a:r>
              <a:rPr lang="nl-NL" sz="3600" b="1" dirty="0">
                <a:latin typeface="+mn-lt"/>
              </a:rPr>
              <a:t>‘Ik geef hem gewoon meer eten</a:t>
            </a:r>
            <a:r>
              <a:rPr lang="nl-NL" sz="3600" b="1" dirty="0" smtClean="0">
                <a:latin typeface="+mn-lt"/>
              </a:rPr>
              <a:t>.’</a:t>
            </a:r>
            <a:endParaRPr lang="nl-NL" sz="3600" b="1" dirty="0">
              <a:latin typeface="+mn-lt"/>
            </a:endParaRPr>
          </a:p>
        </p:txBody>
      </p:sp>
      <p:pic>
        <p:nvPicPr>
          <p:cNvPr id="3" name="Afbeelding 2"/>
          <p:cNvPicPr>
            <a:picLocks noChangeAspect="1"/>
          </p:cNvPicPr>
          <p:nvPr/>
        </p:nvPicPr>
        <p:blipFill>
          <a:blip r:embed="rId2"/>
          <a:stretch>
            <a:fillRect/>
          </a:stretch>
        </p:blipFill>
        <p:spPr>
          <a:xfrm>
            <a:off x="0" y="2077117"/>
            <a:ext cx="3355596" cy="4780883"/>
          </a:xfrm>
          <a:prstGeom prst="rect">
            <a:avLst/>
          </a:prstGeom>
        </p:spPr>
      </p:pic>
      <p:pic>
        <p:nvPicPr>
          <p:cNvPr id="5" name="Afbeelding 4"/>
          <p:cNvPicPr>
            <a:picLocks noChangeAspect="1"/>
          </p:cNvPicPr>
          <p:nvPr/>
        </p:nvPicPr>
        <p:blipFill>
          <a:blip r:embed="rId3"/>
          <a:stretch>
            <a:fillRect/>
          </a:stretch>
        </p:blipFill>
        <p:spPr>
          <a:xfrm>
            <a:off x="8431252" y="880843"/>
            <a:ext cx="3760747" cy="5977157"/>
          </a:xfrm>
          <a:prstGeom prst="rect">
            <a:avLst/>
          </a:prstGeom>
        </p:spPr>
      </p:pic>
    </p:spTree>
    <p:extLst>
      <p:ext uri="{BB962C8B-B14F-4D97-AF65-F5344CB8AC3E}">
        <p14:creationId xmlns:p14="http://schemas.microsoft.com/office/powerpoint/2010/main" val="3296469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 y="0"/>
            <a:ext cx="12191999" cy="1413595"/>
          </a:xfrm>
        </p:spPr>
        <p:txBody>
          <a:bodyPr>
            <a:normAutofit fontScale="90000"/>
          </a:bodyPr>
          <a:lstStyle/>
          <a:p>
            <a:r>
              <a:rPr lang="nl-NL" sz="3600" b="1" dirty="0" smtClean="0">
                <a:solidFill>
                  <a:srgbClr val="002060"/>
                </a:solidFill>
                <a:latin typeface="+mn-lt"/>
              </a:rPr>
              <a:t>‘</a:t>
            </a:r>
            <a:r>
              <a:rPr lang="nl-NL" sz="3600" b="1" dirty="0">
                <a:solidFill>
                  <a:srgbClr val="002060"/>
                </a:solidFill>
                <a:latin typeface="+mn-lt"/>
              </a:rPr>
              <a:t>Word niet overwonnen door het </a:t>
            </a:r>
            <a:r>
              <a:rPr lang="nl-NL" sz="3600" b="1" dirty="0" smtClean="0">
                <a:solidFill>
                  <a:srgbClr val="002060"/>
                </a:solidFill>
                <a:latin typeface="+mn-lt"/>
              </a:rPr>
              <a:t>kwade, maar </a:t>
            </a:r>
            <a:r>
              <a:rPr lang="nl-NL" sz="3600" b="1" dirty="0">
                <a:solidFill>
                  <a:srgbClr val="002060"/>
                </a:solidFill>
                <a:latin typeface="+mn-lt"/>
              </a:rPr>
              <a:t>overwin het </a:t>
            </a:r>
            <a:r>
              <a:rPr lang="nl-NL" sz="3600" b="1" dirty="0" smtClean="0">
                <a:solidFill>
                  <a:srgbClr val="002060"/>
                </a:solidFill>
                <a:latin typeface="+mn-lt"/>
              </a:rPr>
              <a:t>kwade</a:t>
            </a:r>
            <a:br>
              <a:rPr lang="nl-NL" sz="3600" b="1" dirty="0" smtClean="0">
                <a:solidFill>
                  <a:srgbClr val="002060"/>
                </a:solidFill>
                <a:latin typeface="+mn-lt"/>
              </a:rPr>
            </a:br>
            <a:r>
              <a:rPr lang="nl-NL" sz="3600" b="1" dirty="0" smtClean="0">
                <a:solidFill>
                  <a:srgbClr val="002060"/>
                </a:solidFill>
                <a:latin typeface="+mn-lt"/>
              </a:rPr>
              <a:t>  door </a:t>
            </a:r>
            <a:r>
              <a:rPr lang="nl-NL" sz="3600" b="1" dirty="0">
                <a:solidFill>
                  <a:srgbClr val="002060"/>
                </a:solidFill>
                <a:latin typeface="+mn-lt"/>
              </a:rPr>
              <a:t>het goede</a:t>
            </a:r>
            <a:r>
              <a:rPr lang="nl-NL" sz="3600" b="1" dirty="0" smtClean="0">
                <a:solidFill>
                  <a:srgbClr val="002060"/>
                </a:solidFill>
                <a:latin typeface="+mn-lt"/>
              </a:rPr>
              <a:t>.’</a:t>
            </a:r>
            <a:r>
              <a:rPr lang="nl-NL" sz="2700" b="1" dirty="0" smtClean="0">
                <a:solidFill>
                  <a:srgbClr val="002060"/>
                </a:solidFill>
                <a:latin typeface="+mn-lt"/>
              </a:rPr>
              <a:t> </a:t>
            </a:r>
            <a:r>
              <a:rPr lang="nl-NL" sz="2000" b="1" dirty="0" smtClean="0">
                <a:solidFill>
                  <a:srgbClr val="002060"/>
                </a:solidFill>
                <a:latin typeface="+mn-lt"/>
              </a:rPr>
              <a:t>(Rom. 12:21)  </a:t>
            </a:r>
            <a:r>
              <a:rPr lang="nl-NL" sz="3600" b="1" dirty="0" smtClean="0">
                <a:solidFill>
                  <a:schemeClr val="accent4">
                    <a:lumMod val="50000"/>
                  </a:schemeClr>
                </a:solidFill>
                <a:latin typeface="+mn-lt"/>
              </a:rPr>
              <a:t>Laat je inspireren…</a:t>
            </a:r>
            <a:r>
              <a:rPr lang="nl-NL" sz="4000" dirty="0">
                <a:solidFill>
                  <a:schemeClr val="accent4">
                    <a:lumMod val="50000"/>
                  </a:schemeClr>
                </a:solidFill>
              </a:rPr>
              <a:t/>
            </a:r>
            <a:br>
              <a:rPr lang="nl-NL" sz="4000" dirty="0">
                <a:solidFill>
                  <a:schemeClr val="accent4">
                    <a:lumMod val="50000"/>
                  </a:schemeClr>
                </a:solidFill>
              </a:rPr>
            </a:br>
            <a:endParaRPr lang="nl-NL" sz="4000" dirty="0">
              <a:solidFill>
                <a:schemeClr val="accent4">
                  <a:lumMod val="50000"/>
                </a:schemeClr>
              </a:solidFill>
            </a:endParaRPr>
          </a:p>
        </p:txBody>
      </p:sp>
      <p:sp>
        <p:nvSpPr>
          <p:cNvPr id="8" name="Tijdelijke aanduiding voor inhoud 7"/>
          <p:cNvSpPr>
            <a:spLocks noGrp="1"/>
          </p:cNvSpPr>
          <p:nvPr>
            <p:ph sz="half" idx="1"/>
          </p:nvPr>
        </p:nvSpPr>
        <p:spPr>
          <a:xfrm>
            <a:off x="75500" y="1023456"/>
            <a:ext cx="4085439" cy="2080471"/>
          </a:xfrm>
        </p:spPr>
        <p:txBody>
          <a:bodyPr>
            <a:noAutofit/>
          </a:bodyPr>
          <a:lstStyle/>
          <a:p>
            <a:pPr marL="0" indent="0">
              <a:lnSpc>
                <a:spcPct val="110000"/>
              </a:lnSpc>
              <a:buNone/>
            </a:pPr>
            <a:r>
              <a:rPr lang="nl-NL" sz="2600" b="1" dirty="0" smtClean="0"/>
              <a:t>Geef de zwarte hond in je zo weinig mogelijk voeding,   maar honger hem uit.     Geef geen voeding             aan het kwade in je.</a:t>
            </a:r>
            <a:endParaRPr lang="nl-NL" sz="2600" b="1" dirty="0"/>
          </a:p>
        </p:txBody>
      </p:sp>
      <p:sp>
        <p:nvSpPr>
          <p:cNvPr id="9" name="Tijdelijke aanduiding voor inhoud 8"/>
          <p:cNvSpPr>
            <a:spLocks noGrp="1"/>
          </p:cNvSpPr>
          <p:nvPr>
            <p:ph sz="half" idx="2"/>
          </p:nvPr>
        </p:nvSpPr>
        <p:spPr>
          <a:xfrm>
            <a:off x="7701094" y="562063"/>
            <a:ext cx="4379053" cy="2449586"/>
          </a:xfrm>
        </p:spPr>
        <p:txBody>
          <a:bodyPr>
            <a:noAutofit/>
          </a:bodyPr>
          <a:lstStyle/>
          <a:p>
            <a:pPr marL="0" indent="0" algn="r">
              <a:buNone/>
            </a:pPr>
            <a:r>
              <a:rPr lang="nl-NL" sz="2600" b="1" dirty="0" smtClean="0">
                <a:solidFill>
                  <a:srgbClr val="002060"/>
                </a:solidFill>
              </a:rPr>
              <a:t>Voedt het goede in je aan    geloof, hoop, liefde en geestelijke kennis. Dan overwint de witte hond de zwarte hond in je.</a:t>
            </a:r>
            <a:endParaRPr lang="nl-NL" sz="2600" b="1" dirty="0">
              <a:solidFill>
                <a:srgbClr val="002060"/>
              </a:solidFill>
            </a:endParaRPr>
          </a:p>
        </p:txBody>
      </p:sp>
      <p:pic>
        <p:nvPicPr>
          <p:cNvPr id="10242" name="Picture 2" descr="http://www.pastoralehulpverleningjongeren.nl/wp-content/uploads/2011/04/Levensboom-van-de-geestelijke-mens-ingevul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44" y="1562562"/>
            <a:ext cx="4671929" cy="529543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450805" y="3204594"/>
            <a:ext cx="2564244" cy="3653405"/>
          </a:xfrm>
          <a:prstGeom prst="rect">
            <a:avLst/>
          </a:prstGeom>
        </p:spPr>
      </p:pic>
      <p:pic>
        <p:nvPicPr>
          <p:cNvPr id="6" name="Afbeelding 5"/>
          <p:cNvPicPr>
            <a:picLocks noChangeAspect="1"/>
          </p:cNvPicPr>
          <p:nvPr/>
        </p:nvPicPr>
        <p:blipFill>
          <a:blip r:embed="rId4"/>
          <a:stretch>
            <a:fillRect/>
          </a:stretch>
        </p:blipFill>
        <p:spPr>
          <a:xfrm>
            <a:off x="9018853" y="2407022"/>
            <a:ext cx="2800496" cy="4450978"/>
          </a:xfrm>
          <a:prstGeom prst="rect">
            <a:avLst/>
          </a:prstGeom>
        </p:spPr>
      </p:pic>
    </p:spTree>
    <p:extLst>
      <p:ext uri="{BB962C8B-B14F-4D97-AF65-F5344CB8AC3E}">
        <p14:creationId xmlns:p14="http://schemas.microsoft.com/office/powerpoint/2010/main" val="1582818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665" y="5962820"/>
            <a:ext cx="12134336" cy="895180"/>
          </a:xfrm>
        </p:spPr>
        <p:txBody>
          <a:bodyPr>
            <a:normAutofit fontScale="90000"/>
          </a:bodyPr>
          <a:lstStyle/>
          <a:p>
            <a:r>
              <a:rPr lang="nl-NL" sz="4000" dirty="0" smtClean="0">
                <a:latin typeface="+mn-lt"/>
              </a:rPr>
              <a:t>Wat doen schimmels en paddenstoelen op een verziekte boom?</a:t>
            </a:r>
            <a:endParaRPr lang="nl-NL" sz="4000" dirty="0">
              <a:latin typeface="+mn-lt"/>
            </a:endParaRPr>
          </a:p>
        </p:txBody>
      </p:sp>
      <p:pic>
        <p:nvPicPr>
          <p:cNvPr id="2052" name="Picture 4" descr="http://www.pastoralehulpverleningjongeren.nl/wp-content/uploads/2011/06/Wat-doen-schimmels-en-paddestoelen-op-een-verziekte-b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535" y="0"/>
            <a:ext cx="4472115" cy="59628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astoralehulpverleningjongeren.nl/wp-content/uploads/2011/06/De-schimmels-vestigen-zich-als-parasieten-op-de-beschadigde-en-rottende-plekken-Het-is-zo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993" y="0"/>
            <a:ext cx="4472114" cy="596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8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65124" y="0"/>
            <a:ext cx="7026876" cy="6858000"/>
          </a:xfrm>
        </p:spPr>
        <p:txBody>
          <a:bodyPr>
            <a:noAutofit/>
          </a:bodyPr>
          <a:lstStyle/>
          <a:p>
            <a:pPr algn="ctr"/>
            <a:r>
              <a:rPr lang="nl-NL" b="1" dirty="0" smtClean="0">
                <a:solidFill>
                  <a:schemeClr val="accent2">
                    <a:lumMod val="50000"/>
                  </a:schemeClr>
                </a:solidFill>
                <a:latin typeface="+mn-lt"/>
              </a:rPr>
              <a:t>Kwade geesten dringen </a:t>
            </a:r>
            <a:r>
              <a:rPr lang="nl-NL" b="1" dirty="0">
                <a:solidFill>
                  <a:schemeClr val="accent2">
                    <a:lumMod val="50000"/>
                  </a:schemeClr>
                </a:solidFill>
                <a:latin typeface="+mn-lt"/>
              </a:rPr>
              <a:t>zich binnen in zwakke, zieke en onbeschermde plekken in het leven van ongelovigen en gelovigen</a:t>
            </a:r>
            <a:r>
              <a:rPr lang="nl-NL" b="1" dirty="0" smtClean="0">
                <a:solidFill>
                  <a:schemeClr val="accent2">
                    <a:lumMod val="50000"/>
                  </a:schemeClr>
                </a:solidFill>
                <a:latin typeface="+mn-lt"/>
              </a:rPr>
              <a:t>. </a:t>
            </a:r>
            <a:r>
              <a:rPr lang="nl-NL" b="1" dirty="0" smtClean="0">
                <a:solidFill>
                  <a:schemeClr val="accent2">
                    <a:lumMod val="50000"/>
                  </a:schemeClr>
                </a:solidFill>
                <a:latin typeface="+mn-lt"/>
              </a:rPr>
              <a:t/>
            </a:r>
            <a:br>
              <a:rPr lang="nl-NL" b="1" dirty="0" smtClean="0">
                <a:solidFill>
                  <a:schemeClr val="accent2">
                    <a:lumMod val="50000"/>
                  </a:schemeClr>
                </a:solidFill>
                <a:latin typeface="+mn-lt"/>
              </a:rPr>
            </a:br>
            <a:r>
              <a:rPr lang="nl-NL" b="1" dirty="0" smtClean="0">
                <a:latin typeface="+mn-lt"/>
              </a:rPr>
              <a:t>We moeten ze leren ontdekken en bestrijden door het geloof in Jezus de Heiland, Die de overwinning heeft behaald</a:t>
            </a:r>
            <a:r>
              <a:rPr lang="nl-NL" b="1" dirty="0" smtClean="0">
                <a:latin typeface="+mn-lt"/>
              </a:rPr>
              <a:t>.</a:t>
            </a:r>
            <a:r>
              <a:rPr lang="nl-NL" b="1" dirty="0" smtClean="0">
                <a:latin typeface="+mn-lt"/>
              </a:rPr>
              <a:t/>
            </a:r>
            <a:br>
              <a:rPr lang="nl-NL" b="1" dirty="0" smtClean="0">
                <a:latin typeface="+mn-lt"/>
              </a:rPr>
            </a:br>
            <a:r>
              <a:rPr lang="nl-NL" b="1" dirty="0" smtClean="0">
                <a:solidFill>
                  <a:srgbClr val="002060"/>
                </a:solidFill>
                <a:latin typeface="+mn-lt"/>
              </a:rPr>
              <a:t>Hij is de Bevrijder en Heler</a:t>
            </a:r>
            <a:r>
              <a:rPr lang="nl-NL" b="1" dirty="0" smtClean="0">
                <a:solidFill>
                  <a:srgbClr val="002060"/>
                </a:solidFill>
                <a:latin typeface="+mn-lt"/>
              </a:rPr>
              <a:t>.</a:t>
            </a:r>
            <a:endParaRPr lang="nl-NL" b="1" dirty="0">
              <a:solidFill>
                <a:srgbClr val="002060"/>
              </a:solidFill>
              <a:latin typeface="+mn-lt"/>
            </a:endParaRPr>
          </a:p>
        </p:txBody>
      </p:sp>
      <p:pic>
        <p:nvPicPr>
          <p:cNvPr id="3074" name="Picture 2" descr="http://www.pastoralehulpverleningjongeren.nl/wp-content/uploads/2011/06/Door-de-kwaadaardige-infiltratie-van-giftige-parasieten-missen-zondaren-hun-doel-De-zonde-leidt-tot-de-d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65124" cy="688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9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906530" y="0"/>
            <a:ext cx="6285470" cy="5165124"/>
          </a:xfrm>
        </p:spPr>
        <p:txBody>
          <a:bodyPr>
            <a:normAutofit fontScale="90000"/>
          </a:bodyPr>
          <a:lstStyle/>
          <a:p>
            <a:pPr>
              <a:lnSpc>
                <a:spcPct val="100000"/>
              </a:lnSpc>
            </a:pPr>
            <a:r>
              <a:rPr lang="nl-NL" b="1" dirty="0" smtClean="0">
                <a:latin typeface="+mn-lt"/>
              </a:rPr>
              <a:t>In het hart van </a:t>
            </a:r>
            <a:r>
              <a:rPr lang="nl-NL" b="1" dirty="0" smtClean="0">
                <a:latin typeface="+mn-lt"/>
              </a:rPr>
              <a:t>een</a:t>
            </a:r>
            <a:br>
              <a:rPr lang="nl-NL" b="1" dirty="0" smtClean="0">
                <a:latin typeface="+mn-lt"/>
              </a:rPr>
            </a:br>
            <a:r>
              <a:rPr lang="nl-NL" b="1" dirty="0" smtClean="0">
                <a:latin typeface="+mn-lt"/>
              </a:rPr>
              <a:t>gelovige </a:t>
            </a:r>
            <a:r>
              <a:rPr lang="nl-NL" b="1" dirty="0" smtClean="0">
                <a:latin typeface="+mn-lt"/>
              </a:rPr>
              <a:t>is er een heilige oorlog gaande tussen het goede en het </a:t>
            </a:r>
            <a:r>
              <a:rPr lang="nl-NL" b="1" dirty="0" smtClean="0">
                <a:latin typeface="+mn-lt"/>
              </a:rPr>
              <a:t>kwade, </a:t>
            </a:r>
            <a:br>
              <a:rPr lang="nl-NL" b="1" dirty="0" smtClean="0">
                <a:latin typeface="+mn-lt"/>
              </a:rPr>
            </a:br>
            <a:r>
              <a:rPr lang="nl-NL" b="1" dirty="0" smtClean="0">
                <a:latin typeface="+mn-lt"/>
              </a:rPr>
              <a:t>in ‘De stad Mensenziel’, </a:t>
            </a:r>
            <a:br>
              <a:rPr lang="nl-NL" b="1" dirty="0" smtClean="0">
                <a:latin typeface="+mn-lt"/>
              </a:rPr>
            </a:br>
            <a:r>
              <a:rPr lang="nl-NL" b="1" dirty="0" smtClean="0">
                <a:latin typeface="+mn-lt"/>
              </a:rPr>
              <a:t>zoals dat wordt beschreven door John Bunyan</a:t>
            </a:r>
            <a:br>
              <a:rPr lang="nl-NL" b="1" dirty="0" smtClean="0">
                <a:latin typeface="+mn-lt"/>
              </a:rPr>
            </a:br>
            <a:r>
              <a:rPr lang="nl-NL" b="1" dirty="0" smtClean="0">
                <a:latin typeface="+mn-lt"/>
              </a:rPr>
              <a:t>              </a:t>
            </a:r>
            <a:r>
              <a:rPr lang="nl-NL" sz="3600" b="1" dirty="0" smtClean="0">
                <a:latin typeface="+mn-lt"/>
              </a:rPr>
              <a:t>(1628-1688)</a:t>
            </a:r>
            <a:r>
              <a:rPr lang="nl-NL" b="1" dirty="0" smtClean="0">
                <a:latin typeface="+mn-lt"/>
              </a:rPr>
              <a:t>.</a:t>
            </a:r>
            <a:endParaRPr lang="nl-NL" b="1" dirty="0">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6609" cy="7076302"/>
          </a:xfrm>
          <a:prstGeom prst="rect">
            <a:avLst/>
          </a:prstGeom>
        </p:spPr>
      </p:pic>
      <p:pic>
        <p:nvPicPr>
          <p:cNvPr id="3" name="Afbeelding 2"/>
          <p:cNvPicPr>
            <a:picLocks noChangeAspect="1"/>
          </p:cNvPicPr>
          <p:nvPr/>
        </p:nvPicPr>
        <p:blipFill>
          <a:blip r:embed="rId3"/>
          <a:stretch>
            <a:fillRect/>
          </a:stretch>
        </p:blipFill>
        <p:spPr>
          <a:xfrm>
            <a:off x="9852454" y="3811149"/>
            <a:ext cx="2339546" cy="3046851"/>
          </a:xfrm>
          <a:prstGeom prst="rect">
            <a:avLst/>
          </a:prstGeom>
        </p:spPr>
      </p:pic>
    </p:spTree>
    <p:extLst>
      <p:ext uri="{BB962C8B-B14F-4D97-AF65-F5344CB8AC3E}">
        <p14:creationId xmlns:p14="http://schemas.microsoft.com/office/powerpoint/2010/main" val="216294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623222" y="0"/>
            <a:ext cx="5568777" cy="6858000"/>
          </a:xfrm>
        </p:spPr>
        <p:txBody>
          <a:bodyPr/>
          <a:lstStyle/>
          <a:p>
            <a:pPr algn="ctr"/>
            <a:r>
              <a:rPr lang="nl-NL" b="1" dirty="0" smtClean="0">
                <a:latin typeface="+mn-lt"/>
              </a:rPr>
              <a:t>Dit is een afbeelding van het hart van een ongelovige. </a:t>
            </a:r>
            <a:br>
              <a:rPr lang="nl-NL" b="1" dirty="0" smtClean="0">
                <a:latin typeface="+mn-lt"/>
              </a:rPr>
            </a:br>
            <a:r>
              <a:rPr lang="nl-NL" b="1" dirty="0" smtClean="0">
                <a:solidFill>
                  <a:srgbClr val="002060"/>
                </a:solidFill>
                <a:latin typeface="+mn-lt"/>
              </a:rPr>
              <a:t>Geestelijke invloeden komen via gedachten en gevoel binnen. </a:t>
            </a:r>
            <a:r>
              <a:rPr lang="nl-NL" b="1" dirty="0" smtClean="0">
                <a:solidFill>
                  <a:schemeClr val="accent2">
                    <a:lumMod val="50000"/>
                  </a:schemeClr>
                </a:solidFill>
                <a:latin typeface="+mn-lt"/>
              </a:rPr>
              <a:t>Emoties en begeerten hebben de vrije loop, en hebben invloed op de wil. </a:t>
            </a:r>
            <a:r>
              <a:rPr lang="nl-NL" b="1" dirty="0" smtClean="0">
                <a:latin typeface="+mn-lt"/>
              </a:rPr>
              <a:t>Het denken geeft er sturing aan.</a:t>
            </a:r>
            <a:endParaRPr lang="nl-NL" b="1" dirty="0">
              <a:latin typeface="+mn-lt"/>
            </a:endParaRPr>
          </a:p>
        </p:txBody>
      </p:sp>
      <p:pic>
        <p:nvPicPr>
          <p:cNvPr id="1026" name="Picture 2" descr="http://www.pastoralehulpverleningjongeren.nl/wp-content/uploads/2011/06/STAD-MENSENZIEL-2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0"/>
            <a:ext cx="6857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34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689124" y="0"/>
            <a:ext cx="5502875" cy="6858000"/>
          </a:xfrm>
        </p:spPr>
        <p:txBody>
          <a:bodyPr>
            <a:normAutofit fontScale="90000"/>
          </a:bodyPr>
          <a:lstStyle/>
          <a:p>
            <a:pPr algn="ctr"/>
            <a:r>
              <a:rPr lang="nl-NL" b="1" dirty="0" smtClean="0">
                <a:solidFill>
                  <a:srgbClr val="002060"/>
                </a:solidFill>
                <a:latin typeface="+mn-lt"/>
              </a:rPr>
              <a:t>Zoals vervuild water</a:t>
            </a:r>
            <a:br>
              <a:rPr lang="nl-NL" b="1" dirty="0" smtClean="0">
                <a:solidFill>
                  <a:srgbClr val="002060"/>
                </a:solidFill>
                <a:latin typeface="+mn-lt"/>
              </a:rPr>
            </a:br>
            <a:r>
              <a:rPr lang="nl-NL" b="1" dirty="0" smtClean="0">
                <a:solidFill>
                  <a:srgbClr val="002060"/>
                </a:solidFill>
                <a:latin typeface="+mn-lt"/>
              </a:rPr>
              <a:t> lage plaatsen vervuld, stromen demonische machten een vervuild leven binnen. </a:t>
            </a:r>
            <a:br>
              <a:rPr lang="nl-NL" b="1" dirty="0" smtClean="0">
                <a:solidFill>
                  <a:srgbClr val="002060"/>
                </a:solidFill>
                <a:latin typeface="+mn-lt"/>
              </a:rPr>
            </a:br>
            <a:r>
              <a:rPr lang="nl-NL" b="1" dirty="0" smtClean="0">
                <a:solidFill>
                  <a:schemeClr val="accent2">
                    <a:lumMod val="50000"/>
                  </a:schemeClr>
                </a:solidFill>
                <a:latin typeface="+mn-lt"/>
              </a:rPr>
              <a:t>Hoeveel openingen geven wij voor zonden, zodat ze dwangmatig worden? </a:t>
            </a:r>
            <a:br>
              <a:rPr lang="nl-NL" b="1" dirty="0" smtClean="0">
                <a:solidFill>
                  <a:schemeClr val="accent2">
                    <a:lumMod val="50000"/>
                  </a:schemeClr>
                </a:solidFill>
                <a:latin typeface="+mn-lt"/>
              </a:rPr>
            </a:br>
            <a:r>
              <a:rPr lang="nl-NL" b="1" dirty="0" smtClean="0">
                <a:latin typeface="+mn-lt"/>
              </a:rPr>
              <a:t>We raken gebonden aan waar wij ons aan verbinden…</a:t>
            </a:r>
            <a:endParaRPr lang="nl-NL" b="1" dirty="0">
              <a:latin typeface="+mn-lt"/>
            </a:endParaRPr>
          </a:p>
        </p:txBody>
      </p:sp>
      <p:pic>
        <p:nvPicPr>
          <p:cNvPr id="2050" name="Picture 2" descr="http://www.pastoralehulpverleningjongeren.nl/wp-content/uploads/2011/06/MENSENZIEL-STAD-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75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38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9944" y="0"/>
            <a:ext cx="5462055" cy="6858000"/>
          </a:xfrm>
        </p:spPr>
        <p:txBody>
          <a:bodyPr>
            <a:normAutofit/>
          </a:bodyPr>
          <a:lstStyle/>
          <a:p>
            <a:pPr algn="ctr"/>
            <a:r>
              <a:rPr lang="nl-NL" sz="4000" b="1" dirty="0" smtClean="0">
                <a:latin typeface="+mn-lt"/>
              </a:rPr>
              <a:t>Kwade, misleidende infiltratie in onze gedachten kan leiden tot depressie of agressie. </a:t>
            </a:r>
            <a:br>
              <a:rPr lang="nl-NL" sz="4000" b="1" dirty="0" smtClean="0">
                <a:latin typeface="+mn-lt"/>
              </a:rPr>
            </a:br>
            <a:r>
              <a:rPr lang="nl-NL" sz="800" b="1" dirty="0" smtClean="0">
                <a:latin typeface="+mn-lt"/>
              </a:rPr>
              <a:t/>
            </a:r>
            <a:br>
              <a:rPr lang="nl-NL" sz="800" b="1" dirty="0" smtClean="0">
                <a:latin typeface="+mn-lt"/>
              </a:rPr>
            </a:br>
            <a:r>
              <a:rPr lang="nl-NL" sz="800" b="1" dirty="0">
                <a:latin typeface="+mn-lt"/>
              </a:rPr>
              <a:t/>
            </a:r>
            <a:br>
              <a:rPr lang="nl-NL" sz="800" b="1" dirty="0">
                <a:latin typeface="+mn-lt"/>
              </a:rPr>
            </a:br>
            <a:r>
              <a:rPr lang="nl-NL" sz="4000" b="1" dirty="0" smtClean="0">
                <a:solidFill>
                  <a:schemeClr val="accent2">
                    <a:lumMod val="50000"/>
                  </a:schemeClr>
                </a:solidFill>
                <a:latin typeface="+mn-lt"/>
              </a:rPr>
              <a:t>Afwijzing, onrecht en beschadigde emoties geven verwarring, angst en boosheid. Kun je dan nog nuchter nadenken? </a:t>
            </a:r>
            <a:r>
              <a:rPr lang="nl-NL" sz="1000" b="1" dirty="0" smtClean="0">
                <a:solidFill>
                  <a:schemeClr val="accent2">
                    <a:lumMod val="50000"/>
                  </a:schemeClr>
                </a:solidFill>
                <a:latin typeface="+mn-lt"/>
              </a:rPr>
              <a:t/>
            </a:r>
            <a:br>
              <a:rPr lang="nl-NL" sz="1000" b="1" dirty="0" smtClean="0">
                <a:solidFill>
                  <a:schemeClr val="accent2">
                    <a:lumMod val="50000"/>
                  </a:schemeClr>
                </a:solidFill>
                <a:latin typeface="+mn-lt"/>
              </a:rPr>
            </a:br>
            <a:r>
              <a:rPr lang="nl-NL" sz="1000" b="1" dirty="0">
                <a:solidFill>
                  <a:schemeClr val="accent2">
                    <a:lumMod val="50000"/>
                  </a:schemeClr>
                </a:solidFill>
                <a:latin typeface="+mn-lt"/>
              </a:rPr>
              <a:t/>
            </a:r>
            <a:br>
              <a:rPr lang="nl-NL" sz="1000" b="1" dirty="0">
                <a:solidFill>
                  <a:schemeClr val="accent2">
                    <a:lumMod val="50000"/>
                  </a:schemeClr>
                </a:solidFill>
                <a:latin typeface="+mn-lt"/>
              </a:rPr>
            </a:br>
            <a:r>
              <a:rPr lang="nl-NL" sz="1000" b="1" dirty="0" smtClean="0">
                <a:solidFill>
                  <a:schemeClr val="accent2">
                    <a:lumMod val="50000"/>
                  </a:schemeClr>
                </a:solidFill>
                <a:latin typeface="+mn-lt"/>
              </a:rPr>
              <a:t/>
            </a:r>
            <a:br>
              <a:rPr lang="nl-NL" sz="1000" b="1" dirty="0" smtClean="0">
                <a:solidFill>
                  <a:schemeClr val="accent2">
                    <a:lumMod val="50000"/>
                  </a:schemeClr>
                </a:solidFill>
                <a:latin typeface="+mn-lt"/>
              </a:rPr>
            </a:br>
            <a:r>
              <a:rPr lang="nl-NL" sz="4000" b="1" dirty="0" smtClean="0">
                <a:solidFill>
                  <a:srgbClr val="002060"/>
                </a:solidFill>
                <a:latin typeface="+mn-lt"/>
              </a:rPr>
              <a:t>Zal de Waarheid je dan niet kunnen bevrijden?</a:t>
            </a:r>
            <a:endParaRPr lang="nl-NL" sz="4000" b="1" dirty="0">
              <a:solidFill>
                <a:srgbClr val="002060"/>
              </a:solidFill>
              <a:latin typeface="+mn-lt"/>
            </a:endParaRPr>
          </a:p>
        </p:txBody>
      </p:sp>
      <p:pic>
        <p:nvPicPr>
          <p:cNvPr id="3074" name="Picture 2" descr="http://www.pastoralehulpverleningjongeren.nl/wp-content/uploads/2011/06/MENSENZIEL-BELAST-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299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62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72630" y="0"/>
            <a:ext cx="5419369" cy="6858000"/>
          </a:xfrm>
        </p:spPr>
        <p:txBody>
          <a:bodyPr>
            <a:normAutofit fontScale="90000"/>
          </a:bodyPr>
          <a:lstStyle/>
          <a:p>
            <a:pPr algn="ctr"/>
            <a:r>
              <a:rPr lang="nl-NL" b="1" dirty="0" smtClean="0">
                <a:latin typeface="+mn-lt"/>
              </a:rPr>
              <a:t>Het hart is hier bezet gebied. Het </a:t>
            </a:r>
            <a:r>
              <a:rPr lang="nl-NL" b="1" dirty="0">
                <a:latin typeface="+mn-lt"/>
              </a:rPr>
              <a:t>denken wordt bepaald en omsingeld door de boze machten, die </a:t>
            </a:r>
            <a:r>
              <a:rPr lang="nl-NL" b="1" dirty="0" smtClean="0">
                <a:latin typeface="+mn-lt"/>
              </a:rPr>
              <a:t>de </a:t>
            </a:r>
            <a:r>
              <a:rPr lang="nl-NL" b="1" dirty="0">
                <a:latin typeface="+mn-lt"/>
              </a:rPr>
              <a:t>dienst uitmaken in de stad</a:t>
            </a:r>
            <a:r>
              <a:rPr lang="nl-NL" b="1" dirty="0" smtClean="0">
                <a:latin typeface="+mn-lt"/>
              </a:rPr>
              <a:t>. </a:t>
            </a:r>
            <a:br>
              <a:rPr lang="nl-NL" b="1" dirty="0" smtClean="0">
                <a:latin typeface="+mn-lt"/>
              </a:rPr>
            </a:br>
            <a:r>
              <a:rPr lang="nl-NL" b="1" dirty="0" smtClean="0">
                <a:solidFill>
                  <a:schemeClr val="accent2">
                    <a:lumMod val="50000"/>
                  </a:schemeClr>
                </a:solidFill>
                <a:latin typeface="+mn-lt"/>
              </a:rPr>
              <a:t>Je bent dan willoos geworden. </a:t>
            </a:r>
            <a:br>
              <a:rPr lang="nl-NL" b="1" dirty="0" smtClean="0">
                <a:solidFill>
                  <a:schemeClr val="accent2">
                    <a:lumMod val="50000"/>
                  </a:schemeClr>
                </a:solidFill>
                <a:latin typeface="+mn-lt"/>
              </a:rPr>
            </a:br>
            <a:r>
              <a:rPr lang="nl-NL" b="1" dirty="0" smtClean="0">
                <a:solidFill>
                  <a:srgbClr val="002060"/>
                </a:solidFill>
                <a:latin typeface="+mn-lt"/>
              </a:rPr>
              <a:t>Er is bevrijding nodig… Jezus is de Bevrijder, </a:t>
            </a:r>
            <a:br>
              <a:rPr lang="nl-NL" b="1" dirty="0" smtClean="0">
                <a:solidFill>
                  <a:srgbClr val="002060"/>
                </a:solidFill>
                <a:latin typeface="+mn-lt"/>
              </a:rPr>
            </a:br>
            <a:r>
              <a:rPr lang="nl-NL" b="1" dirty="0" smtClean="0">
                <a:solidFill>
                  <a:srgbClr val="002060"/>
                </a:solidFill>
                <a:latin typeface="+mn-lt"/>
              </a:rPr>
              <a:t>Die de boze heeft overwonnen!</a:t>
            </a:r>
            <a:endParaRPr lang="nl-NL" b="1" dirty="0">
              <a:solidFill>
                <a:srgbClr val="002060"/>
              </a:solidFill>
              <a:latin typeface="+mn-lt"/>
            </a:endParaRPr>
          </a:p>
        </p:txBody>
      </p:sp>
      <p:pic>
        <p:nvPicPr>
          <p:cNvPr id="4098" name="Picture 2" descr="http://www.pastoralehulpverleningjongeren.nl/wp-content/uploads/2011/06/MENSENZIEL-BEZET-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77263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94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58465" y="-98853"/>
            <a:ext cx="5733535" cy="6956853"/>
          </a:xfrm>
        </p:spPr>
        <p:txBody>
          <a:bodyPr>
            <a:normAutofit fontScale="90000"/>
          </a:bodyPr>
          <a:lstStyle/>
          <a:p>
            <a:pPr algn="ctr"/>
            <a:r>
              <a:rPr lang="nl-NL" sz="4900" b="1" dirty="0" smtClean="0">
                <a:solidFill>
                  <a:srgbClr val="4A206A"/>
                </a:solidFill>
                <a:latin typeface="+mn-lt"/>
              </a:rPr>
              <a:t>Dit is het hart van een gelovige die leeft in de vrijheid van Christus</a:t>
            </a:r>
            <a:r>
              <a:rPr lang="nl-NL" sz="4000" b="1" dirty="0" smtClean="0">
                <a:solidFill>
                  <a:srgbClr val="4A206A"/>
                </a:solidFill>
                <a:latin typeface="+mn-lt"/>
              </a:rPr>
              <a:t/>
            </a:r>
            <a:br>
              <a:rPr lang="nl-NL" sz="4000" b="1" dirty="0" smtClean="0">
                <a:solidFill>
                  <a:srgbClr val="4A206A"/>
                </a:solidFill>
                <a:latin typeface="+mn-lt"/>
              </a:rPr>
            </a:br>
            <a:r>
              <a:rPr lang="nl-NL" sz="4000" b="1" dirty="0" smtClean="0">
                <a:solidFill>
                  <a:srgbClr val="4A206A"/>
                </a:solidFill>
                <a:latin typeface="+mn-lt"/>
              </a:rPr>
              <a:t> </a:t>
            </a:r>
            <a:r>
              <a:rPr lang="nl-NL" sz="2700" b="1" dirty="0" smtClean="0">
                <a:solidFill>
                  <a:srgbClr val="4A206A"/>
                </a:solidFill>
                <a:latin typeface="+mn-lt"/>
              </a:rPr>
              <a:t>(Galaten 5:1) </a:t>
            </a:r>
            <a:r>
              <a:rPr lang="nl-NL" sz="4000" b="1" dirty="0" smtClean="0">
                <a:solidFill>
                  <a:srgbClr val="4A206A"/>
                </a:solidFill>
                <a:latin typeface="+mn-lt"/>
              </a:rPr>
              <a:t/>
            </a:r>
            <a:br>
              <a:rPr lang="nl-NL" sz="4000" b="1" dirty="0" smtClean="0">
                <a:solidFill>
                  <a:srgbClr val="4A206A"/>
                </a:solidFill>
                <a:latin typeface="+mn-lt"/>
              </a:rPr>
            </a:br>
            <a:r>
              <a:rPr lang="nl-NL" sz="4000" b="1" dirty="0" smtClean="0">
                <a:latin typeface="+mn-lt"/>
              </a:rPr>
              <a:t>Denken en wil zijn</a:t>
            </a:r>
            <a:br>
              <a:rPr lang="nl-NL" sz="4000" b="1" dirty="0" smtClean="0">
                <a:latin typeface="+mn-lt"/>
              </a:rPr>
            </a:br>
            <a:r>
              <a:rPr lang="nl-NL" sz="4000" b="1" dirty="0" smtClean="0">
                <a:latin typeface="+mn-lt"/>
              </a:rPr>
              <a:t>vernieuwd en omvat door </a:t>
            </a:r>
            <a:r>
              <a:rPr lang="nl-NL" sz="4900" b="1" dirty="0" smtClean="0">
                <a:latin typeface="+mn-lt"/>
              </a:rPr>
              <a:t>Jezus</a:t>
            </a:r>
            <a:r>
              <a:rPr lang="nl-NL" sz="4000" b="1" dirty="0" smtClean="0">
                <a:latin typeface="+mn-lt"/>
              </a:rPr>
              <a:t> </a:t>
            </a:r>
            <a:r>
              <a:rPr lang="nl-NL" sz="2700" b="1" dirty="0" smtClean="0">
                <a:latin typeface="+mn-lt"/>
              </a:rPr>
              <a:t>(Rom.12:2) </a:t>
            </a:r>
            <a:r>
              <a:rPr lang="nl-NL" sz="4000" b="1" dirty="0" smtClean="0">
                <a:latin typeface="+mn-lt"/>
              </a:rPr>
              <a:t/>
            </a:r>
            <a:br>
              <a:rPr lang="nl-NL" sz="4000" b="1" dirty="0" smtClean="0">
                <a:latin typeface="+mn-lt"/>
              </a:rPr>
            </a:br>
            <a:r>
              <a:rPr lang="nl-NL" sz="4000" b="1" dirty="0" smtClean="0">
                <a:solidFill>
                  <a:schemeClr val="accent6">
                    <a:lumMod val="50000"/>
                  </a:schemeClr>
                </a:solidFill>
                <a:latin typeface="+mn-lt"/>
              </a:rPr>
              <a:t>De gedachten, gevoelens en begeerten worden beheerst door Christus </a:t>
            </a:r>
            <a:r>
              <a:rPr lang="nl-NL" sz="2700" b="1" dirty="0" smtClean="0">
                <a:solidFill>
                  <a:schemeClr val="accent6">
                    <a:lumMod val="50000"/>
                  </a:schemeClr>
                </a:solidFill>
                <a:latin typeface="+mn-lt"/>
              </a:rPr>
              <a:t>(2 Kor.10:5) </a:t>
            </a:r>
            <a:r>
              <a:rPr lang="nl-NL" sz="1000" b="1" dirty="0" smtClean="0">
                <a:solidFill>
                  <a:schemeClr val="accent6">
                    <a:lumMod val="50000"/>
                  </a:schemeClr>
                </a:solidFill>
                <a:latin typeface="+mn-lt"/>
              </a:rPr>
              <a:t/>
            </a:r>
            <a:br>
              <a:rPr lang="nl-NL" sz="1000" b="1" dirty="0" smtClean="0">
                <a:solidFill>
                  <a:schemeClr val="accent6">
                    <a:lumMod val="50000"/>
                  </a:schemeClr>
                </a:solidFill>
                <a:latin typeface="+mn-lt"/>
              </a:rPr>
            </a:br>
            <a:r>
              <a:rPr lang="nl-NL" sz="1000" b="1" dirty="0">
                <a:solidFill>
                  <a:schemeClr val="accent6">
                    <a:lumMod val="50000"/>
                  </a:schemeClr>
                </a:solidFill>
                <a:latin typeface="+mn-lt"/>
              </a:rPr>
              <a:t/>
            </a:r>
            <a:br>
              <a:rPr lang="nl-NL" sz="1000" b="1" dirty="0">
                <a:solidFill>
                  <a:schemeClr val="accent6">
                    <a:lumMod val="50000"/>
                  </a:schemeClr>
                </a:solidFill>
                <a:latin typeface="+mn-lt"/>
              </a:rPr>
            </a:br>
            <a:r>
              <a:rPr lang="nl-NL" sz="4200" b="1" dirty="0" smtClean="0">
                <a:latin typeface="+mn-lt"/>
              </a:rPr>
              <a:t>Gehoorzaamheid aan God is vrijheid voor de gelovige </a:t>
            </a:r>
            <a:endParaRPr lang="nl-NL" sz="4200" b="1" dirty="0">
              <a:latin typeface="+mn-lt"/>
            </a:endParaRPr>
          </a:p>
        </p:txBody>
      </p:sp>
      <p:pic>
        <p:nvPicPr>
          <p:cNvPr id="6146" name="Picture 2" descr="http://www.pastoralehulpverleningjongeren.nl/wp-content/uploads/2011/06/MENSENZIEL-VERNIEUW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68" y="0"/>
            <a:ext cx="67462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44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229</Words>
  <Application>Microsoft Office PowerPoint</Application>
  <PresentationFormat>Breedbeeld</PresentationFormat>
  <Paragraphs>16</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Hoe worden we verlost van de kwade machten, die verleiden en misleiden?  Ben je nog gebonden door leugens?  Geloof je de waarheid die je bevrijdt?  Jezus is de Weg, de Waarheid en het Leven (Johannes 14:6)</vt:lpstr>
      <vt:lpstr>Wat doen schimmels en paddenstoelen op een verziekte boom?</vt:lpstr>
      <vt:lpstr>Kwade geesten dringen zich binnen in zwakke, zieke en onbeschermde plekken in het leven van ongelovigen en gelovigen.  We moeten ze leren ontdekken en bestrijden door het geloof in Jezus de Heiland, Die de overwinning heeft behaald. Hij is de Bevrijder en Heler.</vt:lpstr>
      <vt:lpstr>In het hart van een gelovige is er een heilige oorlog gaande tussen het goede en het kwade,  in ‘De stad Mensenziel’,  zoals dat wordt beschreven door John Bunyan               (1628-1688).</vt:lpstr>
      <vt:lpstr>Dit is een afbeelding van het hart van een ongelovige.  Geestelijke invloeden komen via gedachten en gevoel binnen. Emoties en begeerten hebben de vrije loop, en hebben invloed op de wil. Het denken geeft er sturing aan.</vt:lpstr>
      <vt:lpstr>Zoals vervuild water  lage plaatsen vervuld, stromen demonische machten een vervuild leven binnen.  Hoeveel openingen geven wij voor zonden, zodat ze dwangmatig worden?  We raken gebonden aan waar wij ons aan verbinden…</vt:lpstr>
      <vt:lpstr>Kwade, misleidende infiltratie in onze gedachten kan leiden tot depressie of agressie.    Afwijzing, onrecht en beschadigde emoties geven verwarring, angst en boosheid. Kun je dan nog nuchter nadenken?    Zal de Waarheid je dan niet kunnen bevrijden?</vt:lpstr>
      <vt:lpstr>Het hart is hier bezet gebied. Het denken wordt bepaald en omsingeld door de boze machten, die de dienst uitmaken in de stad.  Je bent dan willoos geworden.  Er is bevrijding nodig… Jezus is de Bevrijder,  Die de boze heeft overwonnen!</vt:lpstr>
      <vt:lpstr>Dit is het hart van een gelovige die leeft in de vrijheid van Christus  (Galaten 5:1)  Denken en wil zijn vernieuwd en omvat door Jezus (Rom.12:2)  De gedachten, gevoelens en begeerten worden beheerst door Christus (2 Kor.10:5)   Gehoorzaamheid aan God is vrijheid voor de gelovige </vt:lpstr>
      <vt:lpstr>De Waarheid maakt vrij van misleidende leugens.  Je kunt geestelijk groeien op het gele denkveld. Dat moet je voeden...  Kom zo weinig mogelijk op het grijze veld    </vt:lpstr>
      <vt:lpstr>Door positieve inspiratie (door de Heilige geest) groeien geloof, hoop, liefde en kennis in je.    Je voelt dan niet meer zo afgewezen,  maar ervaart steeds meer acceptatie, veiligheid en geestelijke vreugde…   Wat groeit er in je hart door het toelaten van negatieve infiltratie?</vt:lpstr>
      <vt:lpstr>Waardoor laten we ons geestelijk voeden?  Hoe vindt verkeerde geestelijke infiltratie via onze gedachten plaats?  Hoe ontvangen we inspiratie via ons positieve gele denkveld?</vt:lpstr>
      <vt:lpstr>Nadat een indiaan tot geloof kwam, zei hij tegen de zendeling, dat een boze zwarte hond en een goede witte hond in hem tegen elkaar vochten.  Als hij de zwarte bestreed, om de witte te helpen, werd de zwarte agressiever en won het dan weer van de witte.   De zendeling vroeg hem later naar de vechtende honden.  De indiaan zei: ’De witte hond wint het nu.’ De zendeling reageerde: ‘Hoe heb je dat voor elkaar gekregen?’  De indiaan antwoordde: ‘Ik geef hem gewoon meer eten.’</vt:lpstr>
      <vt:lpstr>‘Word niet overwonnen door het kwade, maar overwin het kwade   door het goede.’ (Rom. 12:21)  Laat je inspireren…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32</cp:revision>
  <dcterms:created xsi:type="dcterms:W3CDTF">2016-10-27T08:56:21Z</dcterms:created>
  <dcterms:modified xsi:type="dcterms:W3CDTF">2016-10-27T13:05:06Z</dcterms:modified>
</cp:coreProperties>
</file>