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60" r:id="rId6"/>
    <p:sldId id="262"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000"/>
    <a:srgbClr val="172949"/>
    <a:srgbClr val="240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EEFF6A9-0A48-4515-A027-4221EB87F26E}" type="datetimeFigureOut">
              <a:rPr lang="nl-NL" smtClean="0"/>
              <a:t>17-1-2019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64700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EEFF6A9-0A48-4515-A027-4221EB87F26E}" type="datetimeFigureOut">
              <a:rPr lang="nl-NL" smtClean="0"/>
              <a:t>17-1-2019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228159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EEFF6A9-0A48-4515-A027-4221EB87F26E}" type="datetimeFigureOut">
              <a:rPr lang="nl-NL" smtClean="0"/>
              <a:t>17-1-2019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294142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EEFF6A9-0A48-4515-A027-4221EB87F26E}" type="datetimeFigureOut">
              <a:rPr lang="nl-NL" smtClean="0"/>
              <a:t>17-1-2019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42327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EEFF6A9-0A48-4515-A027-4221EB87F26E}" type="datetimeFigureOut">
              <a:rPr lang="nl-NL" smtClean="0"/>
              <a:t>17-1-2019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294934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EEFF6A9-0A48-4515-A027-4221EB87F26E}" type="datetimeFigureOut">
              <a:rPr lang="nl-NL" smtClean="0"/>
              <a:t>17-1-2019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194422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EEFF6A9-0A48-4515-A027-4221EB87F26E}" type="datetimeFigureOut">
              <a:rPr lang="nl-NL" smtClean="0"/>
              <a:t>17-1-2019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324933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EEFF6A9-0A48-4515-A027-4221EB87F26E}" type="datetimeFigureOut">
              <a:rPr lang="nl-NL" smtClean="0"/>
              <a:t>17-1-2019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426383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EEFF6A9-0A48-4515-A027-4221EB87F26E}" type="datetimeFigureOut">
              <a:rPr lang="nl-NL" smtClean="0"/>
              <a:t>17-1-2019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192068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EEFF6A9-0A48-4515-A027-4221EB87F26E}" type="datetimeFigureOut">
              <a:rPr lang="nl-NL" smtClean="0"/>
              <a:t>17-1-2019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175052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EEFF6A9-0A48-4515-A027-4221EB87F26E}" type="datetimeFigureOut">
              <a:rPr lang="nl-NL" smtClean="0"/>
              <a:t>17-1-2019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16BE22E-59C8-4BC2-B0C0-4B7352619C01}" type="slidenum">
              <a:rPr lang="nl-NL" smtClean="0"/>
              <a:t>‹nr.›</a:t>
            </a:fld>
            <a:endParaRPr lang="nl-NL"/>
          </a:p>
        </p:txBody>
      </p:sp>
    </p:spTree>
    <p:extLst>
      <p:ext uri="{BB962C8B-B14F-4D97-AF65-F5344CB8AC3E}">
        <p14:creationId xmlns:p14="http://schemas.microsoft.com/office/powerpoint/2010/main" val="51501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FF6A9-0A48-4515-A027-4221EB87F26E}" type="datetimeFigureOut">
              <a:rPr lang="nl-NL" smtClean="0"/>
              <a:t>17-1-2019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BE22E-59C8-4BC2-B0C0-4B7352619C01}" type="slidenum">
              <a:rPr lang="nl-NL" smtClean="0"/>
              <a:t>‹nr.›</a:t>
            </a:fld>
            <a:endParaRPr lang="nl-NL"/>
          </a:p>
        </p:txBody>
      </p:sp>
    </p:spTree>
    <p:extLst>
      <p:ext uri="{BB962C8B-B14F-4D97-AF65-F5344CB8AC3E}">
        <p14:creationId xmlns:p14="http://schemas.microsoft.com/office/powerpoint/2010/main" val="310383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369790" y="0"/>
            <a:ext cx="4822209" cy="6858000"/>
          </a:xfrm>
        </p:spPr>
        <p:txBody>
          <a:bodyPr>
            <a:normAutofit fontScale="90000"/>
          </a:bodyPr>
          <a:lstStyle/>
          <a:p>
            <a:pPr algn="ctr"/>
            <a:r>
              <a:rPr lang="nl-NL" sz="3900" b="1" dirty="0" smtClean="0">
                <a:latin typeface="Comic Sans MS" panose="030F0702030302020204" pitchFamily="66" charset="0"/>
              </a:rPr>
              <a:t>In dit occulte centrum zijn verborgen, duistere geheimen.</a:t>
            </a:r>
            <a:br>
              <a:rPr lang="nl-NL" sz="3900" b="1"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900" dirty="0" smtClean="0">
                <a:solidFill>
                  <a:srgbClr val="172949"/>
                </a:solidFill>
                <a:latin typeface="Comic Sans MS" panose="030F0702030302020204" pitchFamily="66" charset="0"/>
              </a:rPr>
              <a:t>Bij de schuifdeuren van dit mediacentrum zitten geen knoppen aan de binnenkant.</a:t>
            </a:r>
            <a:br>
              <a:rPr lang="nl-NL" sz="3900" dirty="0" smtClean="0">
                <a:solidFill>
                  <a:srgbClr val="172949"/>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900" dirty="0" smtClean="0">
                <a:solidFill>
                  <a:srgbClr val="240F33"/>
                </a:solidFill>
                <a:latin typeface="Comic Sans MS" panose="030F0702030302020204" pitchFamily="66" charset="0"/>
              </a:rPr>
              <a:t>Je kunt wel </a:t>
            </a:r>
            <a:br>
              <a:rPr lang="nl-NL" sz="3900" dirty="0" smtClean="0">
                <a:solidFill>
                  <a:srgbClr val="240F33"/>
                </a:solidFill>
                <a:latin typeface="Comic Sans MS" panose="030F0702030302020204" pitchFamily="66" charset="0"/>
              </a:rPr>
            </a:br>
            <a:r>
              <a:rPr lang="nl-NL" sz="3900" dirty="0" smtClean="0">
                <a:solidFill>
                  <a:srgbClr val="240F33"/>
                </a:solidFill>
                <a:latin typeface="Comic Sans MS" panose="030F0702030302020204" pitchFamily="66" charset="0"/>
              </a:rPr>
              <a:t>verder gaan, </a:t>
            </a:r>
            <a:br>
              <a:rPr lang="nl-NL" sz="3900" dirty="0" smtClean="0">
                <a:solidFill>
                  <a:srgbClr val="240F33"/>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900" b="1" dirty="0" smtClean="0">
                <a:solidFill>
                  <a:srgbClr val="240F33"/>
                </a:solidFill>
                <a:latin typeface="Comic Sans MS" panose="030F0702030302020204" pitchFamily="66" charset="0"/>
              </a:rPr>
              <a:t>maar zonder hulp </a:t>
            </a:r>
            <a:br>
              <a:rPr lang="nl-NL" sz="3900" b="1" dirty="0" smtClean="0">
                <a:solidFill>
                  <a:srgbClr val="240F33"/>
                </a:solidFill>
                <a:latin typeface="Comic Sans MS" panose="030F0702030302020204" pitchFamily="66" charset="0"/>
              </a:rPr>
            </a:br>
            <a:r>
              <a:rPr lang="nl-NL" sz="3900" b="1" dirty="0" smtClean="0">
                <a:solidFill>
                  <a:srgbClr val="240F33"/>
                </a:solidFill>
                <a:latin typeface="Comic Sans MS" panose="030F0702030302020204" pitchFamily="66" charset="0"/>
              </a:rPr>
              <a:t>van buitenaf </a:t>
            </a:r>
            <a:br>
              <a:rPr lang="nl-NL" sz="3900" b="1" dirty="0" smtClean="0">
                <a:solidFill>
                  <a:srgbClr val="240F33"/>
                </a:solidFill>
                <a:latin typeface="Comic Sans MS" panose="030F0702030302020204" pitchFamily="66" charset="0"/>
              </a:rPr>
            </a:br>
            <a:r>
              <a:rPr lang="nl-NL" sz="3900" b="1" dirty="0" smtClean="0">
                <a:solidFill>
                  <a:srgbClr val="240F33"/>
                </a:solidFill>
                <a:latin typeface="Comic Sans MS" panose="030F0702030302020204" pitchFamily="66" charset="0"/>
              </a:rPr>
              <a:t>niet terugkeren.</a:t>
            </a:r>
            <a:endParaRPr lang="nl-NL" sz="3900" b="1" dirty="0">
              <a:solidFill>
                <a:srgbClr val="240F33"/>
              </a:solidFill>
              <a:latin typeface="Comic Sans MS" panose="030F0702030302020204" pitchFamily="66" charset="0"/>
            </a:endParaRPr>
          </a:p>
        </p:txBody>
      </p:sp>
      <p:pic>
        <p:nvPicPr>
          <p:cNvPr id="5" name="Afbeelding 4"/>
          <p:cNvPicPr>
            <a:picLocks noChangeAspect="1"/>
          </p:cNvPicPr>
          <p:nvPr/>
        </p:nvPicPr>
        <p:blipFill>
          <a:blip r:embed="rId2"/>
          <a:stretch>
            <a:fillRect/>
          </a:stretch>
        </p:blipFill>
        <p:spPr>
          <a:xfrm>
            <a:off x="-1" y="0"/>
            <a:ext cx="7369791" cy="6858000"/>
          </a:xfrm>
          <a:prstGeom prst="rect">
            <a:avLst/>
          </a:prstGeom>
        </p:spPr>
      </p:pic>
    </p:spTree>
    <p:extLst>
      <p:ext uri="{BB962C8B-B14F-4D97-AF65-F5344CB8AC3E}">
        <p14:creationId xmlns:p14="http://schemas.microsoft.com/office/powerpoint/2010/main" val="58331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761470" y="0"/>
            <a:ext cx="7430530" cy="4328719"/>
          </a:xfrm>
        </p:spPr>
        <p:txBody>
          <a:bodyPr>
            <a:normAutofit/>
          </a:bodyPr>
          <a:lstStyle/>
          <a:p>
            <a:r>
              <a:rPr lang="nl-NL" sz="4000" dirty="0" smtClean="0">
                <a:solidFill>
                  <a:srgbClr val="4C0000"/>
                </a:solidFill>
                <a:latin typeface="Comic Sans MS" panose="030F0702030302020204" pitchFamily="66" charset="0"/>
              </a:rPr>
              <a:t>Als je de verleiding </a:t>
            </a:r>
            <a:br>
              <a:rPr lang="nl-NL" sz="4000" dirty="0" smtClean="0">
                <a:solidFill>
                  <a:srgbClr val="4C0000"/>
                </a:solidFill>
                <a:latin typeface="Comic Sans MS" panose="030F0702030302020204" pitchFamily="66" charset="0"/>
              </a:rPr>
            </a:br>
            <a:r>
              <a:rPr lang="nl-NL" sz="4000" dirty="0" smtClean="0">
                <a:solidFill>
                  <a:srgbClr val="4C0000"/>
                </a:solidFill>
                <a:latin typeface="Comic Sans MS" panose="030F0702030302020204" pitchFamily="66" charset="0"/>
              </a:rPr>
              <a:t>niet kunt weerstaan, </a:t>
            </a:r>
            <a:br>
              <a:rPr lang="nl-NL" sz="4000" dirty="0" smtClean="0">
                <a:solidFill>
                  <a:srgbClr val="4C0000"/>
                </a:solidFill>
                <a:latin typeface="Comic Sans MS" panose="030F0702030302020204" pitchFamily="66" charset="0"/>
              </a:rPr>
            </a:br>
            <a:r>
              <a:rPr lang="nl-NL" sz="4000" dirty="0" smtClean="0">
                <a:solidFill>
                  <a:srgbClr val="4C0000"/>
                </a:solidFill>
                <a:latin typeface="Comic Sans MS" panose="030F0702030302020204" pitchFamily="66" charset="0"/>
              </a:rPr>
              <a:t>ben je verkocht.</a:t>
            </a:r>
            <a:r>
              <a:rPr lang="nl-NL" sz="800" dirty="0" smtClean="0">
                <a:solidFill>
                  <a:srgbClr val="4C0000"/>
                </a:solidFill>
                <a:latin typeface="Comic Sans MS" panose="030F0702030302020204" pitchFamily="66" charset="0"/>
              </a:rPr>
              <a:t/>
            </a:r>
            <a:br>
              <a:rPr lang="nl-NL" sz="800" dirty="0" smtClean="0">
                <a:solidFill>
                  <a:srgbClr val="4C0000"/>
                </a:solidFill>
                <a:latin typeface="Comic Sans MS" panose="030F0702030302020204" pitchFamily="66" charset="0"/>
              </a:rPr>
            </a:br>
            <a:r>
              <a:rPr lang="nl-NL" sz="800" dirty="0">
                <a:solidFill>
                  <a:srgbClr val="4C0000"/>
                </a:solidFill>
                <a:latin typeface="Comic Sans MS" panose="030F0702030302020204" pitchFamily="66" charset="0"/>
              </a:rPr>
              <a:t/>
            </a:r>
            <a:br>
              <a:rPr lang="nl-NL" sz="800" dirty="0">
                <a:solidFill>
                  <a:srgbClr val="4C0000"/>
                </a:solidFill>
                <a:latin typeface="Comic Sans MS" panose="030F0702030302020204" pitchFamily="66" charset="0"/>
              </a:rPr>
            </a:br>
            <a:r>
              <a:rPr lang="nl-NL" sz="4000" dirty="0" smtClean="0">
                <a:latin typeface="Comic Sans MS" panose="030F0702030302020204" pitchFamily="66" charset="0"/>
              </a:rPr>
              <a:t>Je verkoopt dan je ziel </a:t>
            </a:r>
            <a:r>
              <a:rPr lang="nl-NL" sz="4000" dirty="0" smtClean="0">
                <a:solidFill>
                  <a:srgbClr val="4C0000"/>
                </a:solidFill>
                <a:latin typeface="Comic Sans MS" panose="030F0702030302020204" pitchFamily="66" charset="0"/>
              </a:rPr>
              <a:t/>
            </a:r>
            <a:br>
              <a:rPr lang="nl-NL" sz="4000" dirty="0" smtClean="0">
                <a:solidFill>
                  <a:srgbClr val="4C0000"/>
                </a:solidFill>
                <a:latin typeface="Comic Sans MS" panose="030F0702030302020204" pitchFamily="66" charset="0"/>
              </a:rPr>
            </a:br>
            <a:r>
              <a:rPr lang="nl-NL" sz="800" dirty="0" smtClean="0">
                <a:solidFill>
                  <a:srgbClr val="4C0000"/>
                </a:solidFill>
                <a:latin typeface="Comic Sans MS" panose="030F0702030302020204" pitchFamily="66" charset="0"/>
              </a:rPr>
              <a:t/>
            </a:r>
            <a:br>
              <a:rPr lang="nl-NL" sz="800" dirty="0" smtClean="0">
                <a:solidFill>
                  <a:srgbClr val="4C0000"/>
                </a:solidFill>
                <a:latin typeface="Comic Sans MS" panose="030F0702030302020204" pitchFamily="66" charset="0"/>
              </a:rPr>
            </a:br>
            <a:r>
              <a:rPr lang="nl-NL" sz="4000" dirty="0" smtClean="0">
                <a:solidFill>
                  <a:srgbClr val="4C0000"/>
                </a:solidFill>
                <a:latin typeface="Comic Sans MS" panose="030F0702030302020204" pitchFamily="66" charset="0"/>
              </a:rPr>
              <a:t>en dorst dan naar een wereld die je niet verzadigen kan </a:t>
            </a:r>
            <a:br>
              <a:rPr lang="nl-NL" sz="4000" dirty="0" smtClean="0">
                <a:solidFill>
                  <a:srgbClr val="4C0000"/>
                </a:solidFill>
                <a:latin typeface="Comic Sans MS" panose="030F0702030302020204" pitchFamily="66" charset="0"/>
              </a:rPr>
            </a:br>
            <a:r>
              <a:rPr lang="nl-NL" sz="800" dirty="0" smtClean="0">
                <a:solidFill>
                  <a:srgbClr val="4C0000"/>
                </a:solidFill>
                <a:latin typeface="Comic Sans MS" panose="030F0702030302020204" pitchFamily="66" charset="0"/>
              </a:rPr>
              <a:t/>
            </a:r>
            <a:br>
              <a:rPr lang="nl-NL" sz="800" dirty="0" smtClean="0">
                <a:solidFill>
                  <a:srgbClr val="4C0000"/>
                </a:solidFill>
                <a:latin typeface="Comic Sans MS" panose="030F0702030302020204" pitchFamily="66" charset="0"/>
              </a:rPr>
            </a:br>
            <a:r>
              <a:rPr lang="nl-NL" sz="2800" dirty="0" smtClean="0">
                <a:solidFill>
                  <a:srgbClr val="4C0000"/>
                </a:solidFill>
                <a:latin typeface="Comic Sans MS" panose="030F0702030302020204" pitchFamily="66" charset="0"/>
              </a:rPr>
              <a:t>(volgens Jes. 55:2). </a:t>
            </a:r>
            <a:endParaRPr lang="nl-NL" sz="2800" dirty="0">
              <a:solidFill>
                <a:srgbClr val="4C0000"/>
              </a:solidFill>
            </a:endParaRPr>
          </a:p>
        </p:txBody>
      </p:sp>
      <p:sp>
        <p:nvSpPr>
          <p:cNvPr id="5" name="Ondertitel 4"/>
          <p:cNvSpPr>
            <a:spLocks noGrp="1"/>
          </p:cNvSpPr>
          <p:nvPr>
            <p:ph type="subTitle" idx="1"/>
          </p:nvPr>
        </p:nvSpPr>
        <p:spPr>
          <a:xfrm>
            <a:off x="0" y="4621426"/>
            <a:ext cx="12192000" cy="2236573"/>
          </a:xfrm>
        </p:spPr>
        <p:txBody>
          <a:bodyPr>
            <a:noAutofit/>
          </a:bodyPr>
          <a:lstStyle/>
          <a:p>
            <a:r>
              <a:rPr lang="nl-NL" sz="3900" dirty="0" smtClean="0">
                <a:latin typeface="Comic Sans MS" panose="030F0702030302020204" pitchFamily="66" charset="0"/>
              </a:rPr>
              <a:t>In Jes. 55 :1 bied God je gratis Zijn heil aan, als  Hij nodigt: </a:t>
            </a:r>
            <a:r>
              <a:rPr lang="nl-NL" sz="3900" dirty="0" smtClean="0">
                <a:solidFill>
                  <a:srgbClr val="172949"/>
                </a:solidFill>
                <a:latin typeface="Comic Sans MS" panose="030F0702030302020204" pitchFamily="66" charset="0"/>
              </a:rPr>
              <a:t>‘O, alle </a:t>
            </a:r>
            <a:r>
              <a:rPr lang="nl-NL" sz="3900" dirty="0" err="1" smtClean="0">
                <a:solidFill>
                  <a:srgbClr val="172949"/>
                </a:solidFill>
                <a:latin typeface="Comic Sans MS" panose="030F0702030302020204" pitchFamily="66" charset="0"/>
              </a:rPr>
              <a:t>dorstigen</a:t>
            </a:r>
            <a:r>
              <a:rPr lang="nl-NL" sz="3900" dirty="0" smtClean="0">
                <a:solidFill>
                  <a:srgbClr val="172949"/>
                </a:solidFill>
                <a:latin typeface="Comic Sans MS" panose="030F0702030302020204" pitchFamily="66" charset="0"/>
              </a:rPr>
              <a:t>, kom tot de wateren.’    Kom in het geloof tot God, luister naar Hem,                 en je ziel zal leven </a:t>
            </a:r>
            <a:r>
              <a:rPr lang="nl-NL" sz="2800" dirty="0" smtClean="0">
                <a:latin typeface="Comic Sans MS" panose="030F0702030302020204" pitchFamily="66" charset="0"/>
              </a:rPr>
              <a:t>(zie verder in Jes. 55:1-3)</a:t>
            </a:r>
            <a:br>
              <a:rPr lang="nl-NL" sz="2800" dirty="0" smtClean="0">
                <a:latin typeface="Comic Sans MS" panose="030F0702030302020204" pitchFamily="66" charset="0"/>
              </a:rPr>
            </a:br>
            <a:endParaRPr lang="nl-NL" sz="2800" dirty="0"/>
          </a:p>
        </p:txBody>
      </p:sp>
      <p:pic>
        <p:nvPicPr>
          <p:cNvPr id="3" name="Afbeelding 2"/>
          <p:cNvPicPr>
            <a:picLocks noChangeAspect="1"/>
          </p:cNvPicPr>
          <p:nvPr/>
        </p:nvPicPr>
        <p:blipFill>
          <a:blip r:embed="rId2"/>
          <a:stretch>
            <a:fillRect/>
          </a:stretch>
        </p:blipFill>
        <p:spPr>
          <a:xfrm>
            <a:off x="-1" y="0"/>
            <a:ext cx="4761471" cy="4688077"/>
          </a:xfrm>
          <a:prstGeom prst="rect">
            <a:avLst/>
          </a:prstGeom>
        </p:spPr>
      </p:pic>
    </p:spTree>
    <p:extLst>
      <p:ext uri="{BB962C8B-B14F-4D97-AF65-F5344CB8AC3E}">
        <p14:creationId xmlns:p14="http://schemas.microsoft.com/office/powerpoint/2010/main" val="93777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75564" y="0"/>
            <a:ext cx="6016435" cy="6771503"/>
          </a:xfrm>
        </p:spPr>
        <p:txBody>
          <a:bodyPr>
            <a:normAutofit/>
          </a:bodyPr>
          <a:lstStyle/>
          <a:p>
            <a:r>
              <a:rPr lang="nl-NL" sz="4400" dirty="0" smtClean="0">
                <a:latin typeface="Comic Sans MS" panose="030F0702030302020204" pitchFamily="66" charset="0"/>
              </a:rPr>
              <a:t>Bewust of onbewust word je ingepakt door de aanbiedingen van de mediamarkt. </a:t>
            </a:r>
            <a:br>
              <a:rPr lang="nl-NL" sz="4400"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4400" dirty="0" smtClean="0">
                <a:solidFill>
                  <a:srgbClr val="4C0000"/>
                </a:solidFill>
                <a:latin typeface="Comic Sans MS" panose="030F0702030302020204" pitchFamily="66" charset="0"/>
              </a:rPr>
              <a:t>Denk je er nog bij na wat goed voor je is?</a:t>
            </a:r>
            <a:br>
              <a:rPr lang="nl-NL" sz="4400" dirty="0" smtClean="0">
                <a:solidFill>
                  <a:srgbClr val="4C0000"/>
                </a:solidFill>
                <a:latin typeface="Comic Sans MS" panose="030F0702030302020204" pitchFamily="66" charset="0"/>
              </a:rPr>
            </a:br>
            <a:r>
              <a:rPr lang="nl-NL" sz="800" dirty="0" smtClean="0">
                <a:solidFill>
                  <a:srgbClr val="4C0000"/>
                </a:solidFill>
                <a:latin typeface="Comic Sans MS" panose="030F0702030302020204" pitchFamily="66" charset="0"/>
              </a:rPr>
              <a:t/>
            </a:r>
            <a:br>
              <a:rPr lang="nl-NL" sz="800" dirty="0" smtClean="0">
                <a:solidFill>
                  <a:srgbClr val="4C0000"/>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4400" b="1" dirty="0" smtClean="0">
                <a:solidFill>
                  <a:srgbClr val="172949"/>
                </a:solidFill>
                <a:latin typeface="Comic Sans MS" panose="030F0702030302020204" pitchFamily="66" charset="0"/>
              </a:rPr>
              <a:t>Welke zaken kunnen je geestelijk een hoopvolle toekomst geven?</a:t>
            </a:r>
            <a:endParaRPr lang="nl-NL" sz="4400" b="1" dirty="0">
              <a:solidFill>
                <a:srgbClr val="172949"/>
              </a:solidFill>
              <a:latin typeface="Comic Sans MS" panose="030F0702030302020204" pitchFamily="66" charset="0"/>
            </a:endParaRPr>
          </a:p>
        </p:txBody>
      </p:sp>
      <p:sp>
        <p:nvSpPr>
          <p:cNvPr id="5" name="Ondertitel 4"/>
          <p:cNvSpPr>
            <a:spLocks noGrp="1"/>
          </p:cNvSpPr>
          <p:nvPr>
            <p:ph type="subTitle" idx="1"/>
          </p:nvPr>
        </p:nvSpPr>
        <p:spPr>
          <a:xfrm>
            <a:off x="0" y="5148650"/>
            <a:ext cx="6175564" cy="1709350"/>
          </a:xfrm>
        </p:spPr>
        <p:txBody>
          <a:bodyPr>
            <a:normAutofit/>
          </a:bodyPr>
          <a:lstStyle/>
          <a:p>
            <a:r>
              <a:rPr lang="nl-NL" sz="5400" b="1" dirty="0" smtClean="0">
                <a:solidFill>
                  <a:srgbClr val="4C0000"/>
                </a:solidFill>
                <a:latin typeface="Comic Sans MS" panose="030F0702030302020204" pitchFamily="66" charset="0"/>
              </a:rPr>
              <a:t>Wat bewaar je ervan in je hart?</a:t>
            </a:r>
            <a:endParaRPr lang="nl-NL" sz="5400" b="1" dirty="0">
              <a:solidFill>
                <a:srgbClr val="4C0000"/>
              </a:solidFill>
              <a:latin typeface="Comic Sans MS" panose="030F0702030302020204" pitchFamily="66" charset="0"/>
            </a:endParaRPr>
          </a:p>
        </p:txBody>
      </p:sp>
      <p:pic>
        <p:nvPicPr>
          <p:cNvPr id="2" name="Afbeelding 1"/>
          <p:cNvPicPr>
            <a:picLocks noChangeAspect="1"/>
          </p:cNvPicPr>
          <p:nvPr/>
        </p:nvPicPr>
        <p:blipFill>
          <a:blip r:embed="rId2"/>
          <a:stretch>
            <a:fillRect/>
          </a:stretch>
        </p:blipFill>
        <p:spPr>
          <a:xfrm>
            <a:off x="-1" y="0"/>
            <a:ext cx="6175565" cy="5041557"/>
          </a:xfrm>
          <a:prstGeom prst="rect">
            <a:avLst/>
          </a:prstGeom>
        </p:spPr>
      </p:pic>
    </p:spTree>
    <p:extLst>
      <p:ext uri="{BB962C8B-B14F-4D97-AF65-F5344CB8AC3E}">
        <p14:creationId xmlns:p14="http://schemas.microsoft.com/office/powerpoint/2010/main" val="139214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666205" y="0"/>
            <a:ext cx="3525795" cy="6858000"/>
          </a:xfrm>
        </p:spPr>
        <p:txBody>
          <a:bodyPr>
            <a:normAutofit/>
          </a:bodyPr>
          <a:lstStyle/>
          <a:p>
            <a:pPr algn="ctr"/>
            <a:r>
              <a:rPr lang="nl-NL" sz="3800" dirty="0" smtClean="0">
                <a:solidFill>
                  <a:srgbClr val="172949"/>
                </a:solidFill>
                <a:latin typeface="Comic Sans MS" panose="030F0702030302020204" pitchFamily="66" charset="0"/>
              </a:rPr>
              <a:t>Bewaar het goede </a:t>
            </a:r>
            <a:br>
              <a:rPr lang="nl-NL" sz="3800" dirty="0" smtClean="0">
                <a:solidFill>
                  <a:srgbClr val="172949"/>
                </a:solidFill>
                <a:latin typeface="Comic Sans MS" panose="030F0702030302020204" pitchFamily="66" charset="0"/>
              </a:rPr>
            </a:br>
            <a:r>
              <a:rPr lang="nl-NL" sz="3800" dirty="0" smtClean="0">
                <a:solidFill>
                  <a:srgbClr val="172949"/>
                </a:solidFill>
                <a:latin typeface="Comic Sans MS" panose="030F0702030302020204" pitchFamily="66" charset="0"/>
              </a:rPr>
              <a:t>in je hart </a:t>
            </a:r>
            <a:br>
              <a:rPr lang="nl-NL" sz="3800" dirty="0" smtClean="0">
                <a:solidFill>
                  <a:srgbClr val="172949"/>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800" dirty="0" smtClean="0">
                <a:solidFill>
                  <a:srgbClr val="4C0000"/>
                </a:solidFill>
                <a:latin typeface="Comic Sans MS" panose="030F0702030302020204" pitchFamily="66" charset="0"/>
              </a:rPr>
              <a:t>en weer het kwade, dat je uiteindelijk </a:t>
            </a:r>
            <a:br>
              <a:rPr lang="nl-NL" sz="3800" dirty="0" smtClean="0">
                <a:solidFill>
                  <a:srgbClr val="4C0000"/>
                </a:solidFill>
                <a:latin typeface="Comic Sans MS" panose="030F0702030302020204" pitchFamily="66" charset="0"/>
              </a:rPr>
            </a:br>
            <a:r>
              <a:rPr lang="nl-NL" sz="3800" dirty="0" smtClean="0">
                <a:solidFill>
                  <a:srgbClr val="4C0000"/>
                </a:solidFill>
                <a:latin typeface="Comic Sans MS" panose="030F0702030302020204" pitchFamily="66" charset="0"/>
              </a:rPr>
              <a:t>zal schaden.</a:t>
            </a:r>
            <a:br>
              <a:rPr lang="nl-NL" sz="3800" dirty="0" smtClean="0">
                <a:solidFill>
                  <a:srgbClr val="4C0000"/>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800" dirty="0" smtClean="0">
                <a:latin typeface="Comic Sans MS" panose="030F0702030302020204" pitchFamily="66" charset="0"/>
              </a:rPr>
              <a:t>Wat kun je </a:t>
            </a:r>
            <a:br>
              <a:rPr lang="nl-NL" sz="3800" dirty="0" smtClean="0">
                <a:latin typeface="Comic Sans MS" panose="030F0702030302020204" pitchFamily="66" charset="0"/>
              </a:rPr>
            </a:br>
            <a:r>
              <a:rPr lang="nl-NL" sz="3800" dirty="0" smtClean="0">
                <a:latin typeface="Comic Sans MS" panose="030F0702030302020204" pitchFamily="66" charset="0"/>
              </a:rPr>
              <a:t>niet missen? </a:t>
            </a:r>
            <a:br>
              <a:rPr lang="nl-NL" sz="3800" dirty="0" smtClean="0">
                <a:latin typeface="Comic Sans MS" panose="030F0702030302020204" pitchFamily="66" charset="0"/>
              </a:rPr>
            </a:br>
            <a:r>
              <a:rPr lang="nl-NL" sz="3800" dirty="0" smtClean="0">
                <a:solidFill>
                  <a:srgbClr val="4C0000"/>
                </a:solidFill>
                <a:latin typeface="Comic Sans MS" panose="030F0702030302020204" pitchFamily="66" charset="0"/>
              </a:rPr>
              <a:t>en waarin kun </a:t>
            </a:r>
            <a:br>
              <a:rPr lang="nl-NL" sz="3800" dirty="0" smtClean="0">
                <a:solidFill>
                  <a:srgbClr val="4C0000"/>
                </a:solidFill>
                <a:latin typeface="Comic Sans MS" panose="030F0702030302020204" pitchFamily="66" charset="0"/>
              </a:rPr>
            </a:br>
            <a:r>
              <a:rPr lang="nl-NL" sz="3800" dirty="0" smtClean="0">
                <a:solidFill>
                  <a:srgbClr val="4C0000"/>
                </a:solidFill>
                <a:latin typeface="Comic Sans MS" panose="030F0702030302020204" pitchFamily="66" charset="0"/>
              </a:rPr>
              <a:t>je jezelf vergissen?</a:t>
            </a:r>
            <a:endParaRPr lang="nl-NL" sz="3800" dirty="0">
              <a:solidFill>
                <a:srgbClr val="4C0000"/>
              </a:solidFill>
              <a:latin typeface="Comic Sans MS" panose="030F0702030302020204" pitchFamily="66" charset="0"/>
            </a:endParaRPr>
          </a:p>
        </p:txBody>
      </p:sp>
      <p:pic>
        <p:nvPicPr>
          <p:cNvPr id="3" name="Afbeelding 2"/>
          <p:cNvPicPr>
            <a:picLocks noChangeAspect="1"/>
          </p:cNvPicPr>
          <p:nvPr/>
        </p:nvPicPr>
        <p:blipFill>
          <a:blip r:embed="rId2"/>
          <a:stretch>
            <a:fillRect/>
          </a:stretch>
        </p:blipFill>
        <p:spPr>
          <a:xfrm>
            <a:off x="-1" y="0"/>
            <a:ext cx="8748435" cy="6858000"/>
          </a:xfrm>
          <a:prstGeom prst="rect">
            <a:avLst/>
          </a:prstGeom>
        </p:spPr>
      </p:pic>
    </p:spTree>
    <p:extLst>
      <p:ext uri="{BB962C8B-B14F-4D97-AF65-F5344CB8AC3E}">
        <p14:creationId xmlns:p14="http://schemas.microsoft.com/office/powerpoint/2010/main" val="400536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755027" y="0"/>
            <a:ext cx="5436973" cy="6746789"/>
          </a:xfrm>
        </p:spPr>
        <p:txBody>
          <a:bodyPr>
            <a:normAutofit/>
          </a:bodyPr>
          <a:lstStyle/>
          <a:p>
            <a:r>
              <a:rPr lang="nl-NL" sz="3800" dirty="0" smtClean="0">
                <a:latin typeface="Comic Sans MS" panose="030F0702030302020204" pitchFamily="66" charset="0"/>
              </a:rPr>
              <a:t>Wereldwijde info en beïnvloeding komen je aanwaaien via de massamedia. </a:t>
            </a:r>
            <a:br>
              <a:rPr lang="nl-NL" sz="3800"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800" dirty="0" smtClean="0">
                <a:solidFill>
                  <a:srgbClr val="172949"/>
                </a:solidFill>
                <a:latin typeface="Comic Sans MS" panose="030F0702030302020204" pitchFamily="66" charset="0"/>
              </a:rPr>
              <a:t>Het maakt je hart ontvankelijk en week als een spons om rein en vuil mediawater binnen te laten.</a:t>
            </a:r>
            <a:br>
              <a:rPr lang="nl-NL" sz="3800" dirty="0" smtClean="0">
                <a:solidFill>
                  <a:srgbClr val="172949"/>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3800" dirty="0" smtClean="0">
                <a:solidFill>
                  <a:srgbClr val="4C0000"/>
                </a:solidFill>
                <a:latin typeface="Comic Sans MS" panose="030F0702030302020204" pitchFamily="66" charset="0"/>
              </a:rPr>
              <a:t>Het neemt je mee </a:t>
            </a:r>
            <a:br>
              <a:rPr lang="nl-NL" sz="3800" dirty="0" smtClean="0">
                <a:solidFill>
                  <a:srgbClr val="4C0000"/>
                </a:solidFill>
                <a:latin typeface="Comic Sans MS" panose="030F0702030302020204" pitchFamily="66" charset="0"/>
              </a:rPr>
            </a:br>
            <a:r>
              <a:rPr lang="nl-NL" sz="3800" dirty="0" smtClean="0">
                <a:solidFill>
                  <a:srgbClr val="4C0000"/>
                </a:solidFill>
                <a:latin typeface="Comic Sans MS" panose="030F0702030302020204" pitchFamily="66" charset="0"/>
              </a:rPr>
              <a:t>in de stroom </a:t>
            </a:r>
            <a:br>
              <a:rPr lang="nl-NL" sz="3800" dirty="0" smtClean="0">
                <a:solidFill>
                  <a:srgbClr val="4C0000"/>
                </a:solidFill>
                <a:latin typeface="Comic Sans MS" panose="030F0702030302020204" pitchFamily="66" charset="0"/>
              </a:rPr>
            </a:br>
            <a:r>
              <a:rPr lang="nl-NL" sz="3800" dirty="0" smtClean="0">
                <a:solidFill>
                  <a:srgbClr val="4C0000"/>
                </a:solidFill>
                <a:latin typeface="Comic Sans MS" panose="030F0702030302020204" pitchFamily="66" charset="0"/>
              </a:rPr>
              <a:t>van de massa.</a:t>
            </a:r>
            <a:endParaRPr lang="nl-NL" sz="3800" dirty="0">
              <a:solidFill>
                <a:srgbClr val="4C0000"/>
              </a:solidFill>
              <a:latin typeface="Comic Sans MS" panose="030F0702030302020204" pitchFamily="66" charset="0"/>
            </a:endParaRPr>
          </a:p>
        </p:txBody>
      </p:sp>
      <p:sp>
        <p:nvSpPr>
          <p:cNvPr id="5" name="Ondertitel 4"/>
          <p:cNvSpPr>
            <a:spLocks noGrp="1"/>
          </p:cNvSpPr>
          <p:nvPr>
            <p:ph type="subTitle" idx="1"/>
          </p:nvPr>
        </p:nvSpPr>
        <p:spPr>
          <a:xfrm>
            <a:off x="0" y="5066270"/>
            <a:ext cx="6755027" cy="1791730"/>
          </a:xfrm>
        </p:spPr>
        <p:txBody>
          <a:bodyPr>
            <a:normAutofit/>
          </a:bodyPr>
          <a:lstStyle/>
          <a:p>
            <a:r>
              <a:rPr lang="nl-NL" sz="4000" b="1" dirty="0" smtClean="0">
                <a:latin typeface="Comic Sans MS" panose="030F0702030302020204" pitchFamily="66" charset="0"/>
              </a:rPr>
              <a:t>Wanneer ga je met het surfen op internet      </a:t>
            </a:r>
            <a:r>
              <a:rPr lang="nl-NL" sz="4000" b="1" dirty="0" smtClean="0">
                <a:solidFill>
                  <a:srgbClr val="4C0000"/>
                </a:solidFill>
                <a:latin typeface="Comic Sans MS" panose="030F0702030302020204" pitchFamily="66" charset="0"/>
              </a:rPr>
              <a:t>een brug te ver?</a:t>
            </a:r>
            <a:endParaRPr lang="nl-NL" sz="4000" b="1" dirty="0">
              <a:solidFill>
                <a:srgbClr val="4C0000"/>
              </a:solidFill>
              <a:latin typeface="Comic Sans MS" panose="030F0702030302020204" pitchFamily="66" charset="0"/>
            </a:endParaRPr>
          </a:p>
        </p:txBody>
      </p:sp>
      <p:pic>
        <p:nvPicPr>
          <p:cNvPr id="2" name="Afbeelding 1"/>
          <p:cNvPicPr>
            <a:picLocks noChangeAspect="1"/>
          </p:cNvPicPr>
          <p:nvPr/>
        </p:nvPicPr>
        <p:blipFill>
          <a:blip r:embed="rId2"/>
          <a:stretch>
            <a:fillRect/>
          </a:stretch>
        </p:blipFill>
        <p:spPr>
          <a:xfrm>
            <a:off x="0" y="0"/>
            <a:ext cx="6755027" cy="5066270"/>
          </a:xfrm>
          <a:prstGeom prst="rect">
            <a:avLst/>
          </a:prstGeom>
        </p:spPr>
      </p:pic>
    </p:spTree>
    <p:extLst>
      <p:ext uri="{BB962C8B-B14F-4D97-AF65-F5344CB8AC3E}">
        <p14:creationId xmlns:p14="http://schemas.microsoft.com/office/powerpoint/2010/main" val="98237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438350" y="-1"/>
            <a:ext cx="6753649" cy="6857999"/>
          </a:xfrm>
        </p:spPr>
        <p:txBody>
          <a:bodyPr>
            <a:normAutofit fontScale="90000"/>
          </a:bodyPr>
          <a:lstStyle/>
          <a:p>
            <a:pPr algn="ctr"/>
            <a:r>
              <a:rPr lang="nl-NL" sz="4200" dirty="0" smtClean="0">
                <a:solidFill>
                  <a:srgbClr val="4C0000"/>
                </a:solidFill>
                <a:latin typeface="Comic Sans MS" panose="030F0702030302020204" pitchFamily="66" charset="0"/>
              </a:rPr>
              <a:t>Vergaap je niet aan </a:t>
            </a:r>
            <a:br>
              <a:rPr lang="nl-NL" sz="4200" dirty="0" smtClean="0">
                <a:solidFill>
                  <a:srgbClr val="4C0000"/>
                </a:solidFill>
                <a:latin typeface="Comic Sans MS" panose="030F0702030302020204" pitchFamily="66" charset="0"/>
              </a:rPr>
            </a:br>
            <a:r>
              <a:rPr lang="nl-NL" sz="4200" dirty="0" smtClean="0">
                <a:solidFill>
                  <a:srgbClr val="4C0000"/>
                </a:solidFill>
                <a:latin typeface="Comic Sans MS" panose="030F0702030302020204" pitchFamily="66" charset="0"/>
              </a:rPr>
              <a:t>een droomwereld </a:t>
            </a:r>
            <a:br>
              <a:rPr lang="nl-NL" sz="4200" dirty="0" smtClean="0">
                <a:solidFill>
                  <a:srgbClr val="4C0000"/>
                </a:solidFill>
                <a:latin typeface="Comic Sans MS" panose="030F0702030302020204" pitchFamily="66" charset="0"/>
              </a:rPr>
            </a:br>
            <a:r>
              <a:rPr lang="nl-NL" sz="4200" dirty="0" smtClean="0">
                <a:solidFill>
                  <a:srgbClr val="4C0000"/>
                </a:solidFill>
                <a:latin typeface="Comic Sans MS" panose="030F0702030302020204" pitchFamily="66" charset="0"/>
              </a:rPr>
              <a:t>van flitsende beelden.</a:t>
            </a:r>
            <a:br>
              <a:rPr lang="nl-NL" sz="4200" dirty="0" smtClean="0">
                <a:solidFill>
                  <a:srgbClr val="4C0000"/>
                </a:solidFill>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4200" b="1" dirty="0" smtClean="0">
                <a:latin typeface="Comic Sans MS" panose="030F0702030302020204" pitchFamily="66" charset="0"/>
              </a:rPr>
              <a:t>Je bent pas goed in beeld </a:t>
            </a:r>
            <a:br>
              <a:rPr lang="nl-NL" sz="4200" b="1" dirty="0" smtClean="0">
                <a:latin typeface="Comic Sans MS" panose="030F0702030302020204" pitchFamily="66" charset="0"/>
              </a:rPr>
            </a:br>
            <a:r>
              <a:rPr lang="nl-NL" sz="4200" b="1" dirty="0" smtClean="0">
                <a:latin typeface="Comic Sans MS" panose="030F0702030302020204" pitchFamily="66" charset="0"/>
              </a:rPr>
              <a:t>als je bij Jezus hoort.</a:t>
            </a:r>
            <a:br>
              <a:rPr lang="nl-NL" sz="4200" b="1"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4200" dirty="0" smtClean="0">
                <a:latin typeface="Comic Sans MS" panose="030F0702030302020204" pitchFamily="66" charset="0"/>
              </a:rPr>
              <a:t>Hij nodigt ons in Joh. 8:12: </a:t>
            </a:r>
            <a:br>
              <a:rPr lang="nl-NL" sz="4200" dirty="0" smtClean="0">
                <a:latin typeface="Comic Sans MS" panose="030F0702030302020204" pitchFamily="66" charset="0"/>
              </a:rPr>
            </a:br>
            <a:r>
              <a:rPr lang="nl-NL" sz="800" dirty="0" smtClean="0">
                <a:latin typeface="Comic Sans MS" panose="030F0702030302020204" pitchFamily="66" charset="0"/>
              </a:rPr>
              <a:t/>
            </a:r>
            <a:br>
              <a:rPr lang="nl-NL" sz="800" dirty="0" smtClean="0">
                <a:latin typeface="Comic Sans MS" panose="030F0702030302020204" pitchFamily="66" charset="0"/>
              </a:rPr>
            </a:br>
            <a:r>
              <a:rPr lang="nl-NL" sz="800" dirty="0">
                <a:latin typeface="Comic Sans MS" panose="030F0702030302020204" pitchFamily="66" charset="0"/>
              </a:rPr>
              <a:t/>
            </a:r>
            <a:br>
              <a:rPr lang="nl-NL" sz="800" dirty="0">
                <a:latin typeface="Comic Sans MS" panose="030F0702030302020204" pitchFamily="66" charset="0"/>
              </a:rPr>
            </a:br>
            <a:r>
              <a:rPr lang="nl-NL" sz="4200" dirty="0" smtClean="0">
                <a:solidFill>
                  <a:srgbClr val="172949"/>
                </a:solidFill>
                <a:latin typeface="Comic Sans MS" panose="030F0702030302020204" pitchFamily="66" charset="0"/>
              </a:rPr>
              <a:t>‘Ik ben het Licht der wereld; </a:t>
            </a:r>
            <a:br>
              <a:rPr lang="nl-NL" sz="4200" dirty="0" smtClean="0">
                <a:solidFill>
                  <a:srgbClr val="172949"/>
                </a:solidFill>
                <a:latin typeface="Comic Sans MS" panose="030F0702030302020204" pitchFamily="66" charset="0"/>
              </a:rPr>
            </a:br>
            <a:r>
              <a:rPr lang="nl-NL" sz="4200" dirty="0" smtClean="0">
                <a:solidFill>
                  <a:srgbClr val="172949"/>
                </a:solidFill>
                <a:latin typeface="Comic Sans MS" panose="030F0702030302020204" pitchFamily="66" charset="0"/>
              </a:rPr>
              <a:t>wie Mij volgt, </a:t>
            </a:r>
            <a:br>
              <a:rPr lang="nl-NL" sz="4200" dirty="0" smtClean="0">
                <a:solidFill>
                  <a:srgbClr val="172949"/>
                </a:solidFill>
                <a:latin typeface="Comic Sans MS" panose="030F0702030302020204" pitchFamily="66" charset="0"/>
              </a:rPr>
            </a:br>
            <a:r>
              <a:rPr lang="nl-NL" sz="4200" dirty="0" smtClean="0">
                <a:solidFill>
                  <a:srgbClr val="172949"/>
                </a:solidFill>
                <a:latin typeface="Comic Sans MS" panose="030F0702030302020204" pitchFamily="66" charset="0"/>
              </a:rPr>
              <a:t>zal beslist niet in de duisternis wandelen, </a:t>
            </a:r>
            <a:br>
              <a:rPr lang="nl-NL" sz="4200" dirty="0" smtClean="0">
                <a:solidFill>
                  <a:srgbClr val="172949"/>
                </a:solidFill>
                <a:latin typeface="Comic Sans MS" panose="030F0702030302020204" pitchFamily="66" charset="0"/>
              </a:rPr>
            </a:br>
            <a:r>
              <a:rPr lang="nl-NL" sz="4200" dirty="0" smtClean="0">
                <a:solidFill>
                  <a:srgbClr val="172949"/>
                </a:solidFill>
                <a:latin typeface="Comic Sans MS" panose="030F0702030302020204" pitchFamily="66" charset="0"/>
              </a:rPr>
              <a:t>maar het licht </a:t>
            </a:r>
            <a:br>
              <a:rPr lang="nl-NL" sz="4200" dirty="0" smtClean="0">
                <a:solidFill>
                  <a:srgbClr val="172949"/>
                </a:solidFill>
                <a:latin typeface="Comic Sans MS" panose="030F0702030302020204" pitchFamily="66" charset="0"/>
              </a:rPr>
            </a:br>
            <a:r>
              <a:rPr lang="nl-NL" sz="4200" dirty="0" smtClean="0">
                <a:solidFill>
                  <a:srgbClr val="172949"/>
                </a:solidFill>
                <a:latin typeface="Comic Sans MS" panose="030F0702030302020204" pitchFamily="66" charset="0"/>
              </a:rPr>
              <a:t>van het leven hebben.’</a:t>
            </a:r>
            <a:endParaRPr lang="nl-NL" sz="4200" dirty="0">
              <a:solidFill>
                <a:srgbClr val="172949"/>
              </a:solidFill>
              <a:latin typeface="Comic Sans MS" panose="030F0702030302020204" pitchFamily="66" charset="0"/>
            </a:endParaRPr>
          </a:p>
        </p:txBody>
      </p:sp>
      <p:pic>
        <p:nvPicPr>
          <p:cNvPr id="4" name="Afbeelding 3"/>
          <p:cNvPicPr>
            <a:picLocks noChangeAspect="1"/>
          </p:cNvPicPr>
          <p:nvPr/>
        </p:nvPicPr>
        <p:blipFill>
          <a:blip r:embed="rId2"/>
          <a:stretch>
            <a:fillRect/>
          </a:stretch>
        </p:blipFill>
        <p:spPr>
          <a:xfrm>
            <a:off x="0" y="0"/>
            <a:ext cx="5438350" cy="6857999"/>
          </a:xfrm>
          <a:prstGeom prst="rect">
            <a:avLst/>
          </a:prstGeom>
        </p:spPr>
      </p:pic>
    </p:spTree>
    <p:extLst>
      <p:ext uri="{BB962C8B-B14F-4D97-AF65-F5344CB8AC3E}">
        <p14:creationId xmlns:p14="http://schemas.microsoft.com/office/powerpoint/2010/main" val="26158189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119</Words>
  <Application>Microsoft Office PowerPoint</Application>
  <PresentationFormat>Breedbeeld</PresentationFormat>
  <Paragraphs>9</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Comic Sans MS</vt:lpstr>
      <vt:lpstr>Kantoorthema</vt:lpstr>
      <vt:lpstr>In dit occulte centrum zijn verborgen, duistere geheimen.  Bij de schuifdeuren van dit mediacentrum zitten geen knoppen aan de binnenkant.  Je kunt wel  verder gaan,   maar zonder hulp  van buitenaf  niet terugkeren.</vt:lpstr>
      <vt:lpstr>Als je de verleiding  niet kunt weerstaan,  ben je verkocht.  Je verkoopt dan je ziel   en dorst dan naar een wereld die je niet verzadigen kan   (volgens Jes. 55:2). </vt:lpstr>
      <vt:lpstr>Bewust of onbewust word je ingepakt door de aanbiedingen van de mediamarkt.    Denk je er nog bij na wat goed voor je is?    Welke zaken kunnen je geestelijk een hoopvolle toekomst geven?</vt:lpstr>
      <vt:lpstr>Bewaar het goede  in je hart   en weer het kwade, dat je uiteindelijk  zal schaden.   Wat kun je  niet missen?  en waarin kun  je jezelf vergissen?</vt:lpstr>
      <vt:lpstr>Wereldwijde info en beïnvloeding komen je aanwaaien via de massamedia.   Het maakt je hart ontvankelijk en week als een spons om rein en vuil mediawater binnen te laten.  Het neemt je mee  in de stroom  van de massa.</vt:lpstr>
      <vt:lpstr>Vergaap je niet aan  een droomwereld  van flitsende beelden.  Je bent pas goed in beeld  als je bij Jezus hoort.  Hij nodigt ons in Joh. 8:12:    ‘Ik ben het Licht der wereld;  wie Mij volgt,  zal beslist niet in de duisternis wandelen,  maar het licht  van het leven hebben.’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14</cp:revision>
  <dcterms:created xsi:type="dcterms:W3CDTF">2019-01-17T09:29:40Z</dcterms:created>
  <dcterms:modified xsi:type="dcterms:W3CDTF">2019-01-17T11:32:54Z</dcterms:modified>
</cp:coreProperties>
</file>